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39"/>
  </p:notesMasterIdLst>
  <p:handoutMasterIdLst>
    <p:handoutMasterId r:id="rId40"/>
  </p:handoutMasterIdLst>
  <p:sldIdLst>
    <p:sldId id="256" r:id="rId5"/>
    <p:sldId id="711" r:id="rId6"/>
    <p:sldId id="712" r:id="rId7"/>
    <p:sldId id="715" r:id="rId8"/>
    <p:sldId id="716" r:id="rId9"/>
    <p:sldId id="764" r:id="rId10"/>
    <p:sldId id="765" r:id="rId11"/>
    <p:sldId id="766" r:id="rId12"/>
    <p:sldId id="760" r:id="rId13"/>
    <p:sldId id="767" r:id="rId14"/>
    <p:sldId id="768" r:id="rId15"/>
    <p:sldId id="769" r:id="rId16"/>
    <p:sldId id="770" r:id="rId17"/>
    <p:sldId id="771" r:id="rId18"/>
    <p:sldId id="772" r:id="rId19"/>
    <p:sldId id="762" r:id="rId20"/>
    <p:sldId id="775" r:id="rId21"/>
    <p:sldId id="773" r:id="rId22"/>
    <p:sldId id="776" r:id="rId23"/>
    <p:sldId id="777" r:id="rId24"/>
    <p:sldId id="778" r:id="rId25"/>
    <p:sldId id="779" r:id="rId26"/>
    <p:sldId id="780" r:id="rId27"/>
    <p:sldId id="781" r:id="rId28"/>
    <p:sldId id="782" r:id="rId29"/>
    <p:sldId id="783" r:id="rId30"/>
    <p:sldId id="784" r:id="rId31"/>
    <p:sldId id="763" r:id="rId32"/>
    <p:sldId id="785" r:id="rId33"/>
    <p:sldId id="786" r:id="rId34"/>
    <p:sldId id="788" r:id="rId35"/>
    <p:sldId id="789" r:id="rId36"/>
    <p:sldId id="790" r:id="rId37"/>
    <p:sldId id="787" r:id="rId38"/>
  </p:sldIdLst>
  <p:sldSz cx="9144000" cy="6858000" type="screen4x3"/>
  <p:notesSz cx="9928225" cy="6797675"/>
  <p:custDataLst>
    <p:tags r:id="rId4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56" d="100"/>
          <a:sy n="56" d="100"/>
        </p:scale>
        <p:origin x="72" y="46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7/2/2017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99322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404883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191430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977884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723173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401284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4135009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774341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966558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103121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7268919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191479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307586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382139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7545701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1833745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42056721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9450020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2533057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173113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7600876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6700463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42906410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000733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176124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549541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867506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942198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6548103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30.xml"/><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6.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9.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7519246" y="620688"/>
            <a:ext cx="1373234"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Exam Questions</a:t>
            </a:r>
            <a:endParaRPr lang="en-GB" sz="12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187972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5.1 – Doc</a:t>
            </a:r>
            <a:r>
              <a:rPr lang="en-GB" sz="1200" b="1" baseline="0" dirty="0" smtClean="0">
                <a:latin typeface="Arial" panose="020B0604020202020204" pitchFamily="34" charset="0"/>
                <a:cs typeface="Arial" panose="020B0604020202020204" pitchFamily="34" charset="0"/>
              </a:rPr>
              <a:t> </a:t>
            </a:r>
            <a:r>
              <a:rPr lang="en-GB" sz="1200" b="1" dirty="0" smtClean="0">
                <a:latin typeface="Arial" panose="020B0604020202020204" pitchFamily="34" charset="0"/>
                <a:cs typeface="Arial" panose="020B0604020202020204" pitchFamily="34" charset="0"/>
              </a:rPr>
              <a:t>Characteristics</a:t>
            </a:r>
            <a:endParaRPr lang="en-GB" sz="120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2167942" y="620688"/>
            <a:ext cx="132266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5.2 –Doc  Impact</a:t>
            </a:r>
            <a:endParaRPr lang="en-GB" sz="12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3561346" y="620688"/>
            <a:ext cx="172819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5.3 – Doc Effective Use</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5360275" y="620688"/>
            <a:ext cx="208823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5.2 – Doc Reviewing</a:t>
            </a:r>
            <a:r>
              <a:rPr lang="en-GB" sz="1200" b="1" baseline="0" dirty="0" smtClean="0">
                <a:latin typeface="Arial" panose="020B0604020202020204" pitchFamily="34" charset="0"/>
                <a:cs typeface="Arial" panose="020B0604020202020204" pitchFamily="34" charset="0"/>
              </a:rPr>
              <a:t> Impact</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hyperlink" Target="LO5%20-%20Tasks/5.2%20-%20School%20Letter.jpg"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hyperlink" Target="LO5%20-%20Tasks/5.3%20-%20Teacher%20Letter.png" TargetMode="Externa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hyperlink" Target="LO5%20-%20Tasks/5.3%20-%20Business%20Letter.jpg" TargetMode="External"/><Relationship Id="rId7"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hyperlink" Target="LO5%20-%20Tasks/5.3%20-%20Business%20Report.jpg" TargetMode="Externa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hyperlink" Target="LO5%20-%20Tasks/5.3%20-%20Business%20Card.jpg" TargetMode="External"/><Relationship Id="rId7" Type="http://schemas.openxmlformats.org/officeDocument/2006/relationships/hyperlink" Target="LO5%20-%20Tasks/5.3%20-%20Press%20Release.jpg"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12.gif"/><Relationship Id="rId5" Type="http://schemas.openxmlformats.org/officeDocument/2006/relationships/hyperlink" Target="LO5%20-%20Tasks/5.3%20-%20Data%20Collection%20Sheet.gif" TargetMode="External"/><Relationship Id="rId10" Type="http://schemas.openxmlformats.org/officeDocument/2006/relationships/image" Target="../media/image14.jpeg"/><Relationship Id="rId4" Type="http://schemas.openxmlformats.org/officeDocument/2006/relationships/image" Target="../media/image11.jpg"/><Relationship Id="rId9" Type="http://schemas.openxmlformats.org/officeDocument/2006/relationships/hyperlink" Target="LO5%20-%20Tasks/5.3%20-%20Questionnaire.jp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LO5%20-%20Tasks/Task%205.7%20-%20Job%20Descriptions.dotx"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LO5%20-%20Tasks/5.8%20-%20ICT%20Teacher%20Person%20Specification.pdf"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hyperlink" Target="LO5%20-%20Tasks/5.8%20-%20English%20Teacher%20Person%20Specification.pdf" TargetMode="Externa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8" Type="http://schemas.openxmlformats.org/officeDocument/2006/relationships/hyperlink" Target="LO5%20-%20Tasks/5.8%20-%20English%20Teacher%20Person%20Specification.pdf" TargetMode="External"/><Relationship Id="rId3" Type="http://schemas.openxmlformats.org/officeDocument/2006/relationships/hyperlink" Target="LO5%20-%20Tasks/5.8%20-%20Business%20Teacher%20Person%20Specification.pdf" TargetMode="External"/><Relationship Id="rId7"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hyperlink" Target="LO5%20-%20Tasks/5.8%20-%20ICT%20Teacher%20Person%20Specification.pdf" TargetMode="External"/><Relationship Id="rId5" Type="http://schemas.openxmlformats.org/officeDocument/2006/relationships/hyperlink" Target="LO5%20-%20Tasks/5.8%20-%20Mathematics%20Teacher%20Person%20Specification.pdf" TargetMode="External"/><Relationship Id="rId4" Type="http://schemas.openxmlformats.org/officeDocument/2006/relationships/hyperlink" Target="LO5%20-%20Tasks/5.8%20-%20Physics%20teacher%20Person%20Specification.pdf" TargetMode="External"/><Relationship Id="rId9"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2.mp4"/><Relationship Id="rId7" Type="http://schemas.openxmlformats.org/officeDocument/2006/relationships/hyperlink" Target="LO5%20-%20Tasks/5.9%20-%20Mistakes%2001.docx" TargetMode="External"/><Relationship Id="rId12" Type="http://schemas.openxmlformats.org/officeDocument/2006/relationships/hyperlink" Target="LO5%20-%20Tasks/5.9%20-%20Worst%20presentation%20ever.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29.xml"/><Relationship Id="rId11" Type="http://schemas.openxmlformats.org/officeDocument/2006/relationships/image" Target="../media/image23.png"/><Relationship Id="rId5" Type="http://schemas.openxmlformats.org/officeDocument/2006/relationships/slideLayout" Target="../slideLayouts/slideLayout4.xml"/><Relationship Id="rId10" Type="http://schemas.openxmlformats.org/officeDocument/2006/relationships/hyperlink" Target="LO5%20-%20Tasks/5.9%20-%20Delivering%20a%20bad%20presentation.mp4" TargetMode="External"/><Relationship Id="rId4" Type="http://schemas.openxmlformats.org/officeDocument/2006/relationships/video" Target="../media/media2.mp4"/><Relationship Id="rId9"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445224"/>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LO1 -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Understand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Protocols to be followed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when working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in Business</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02 – Working In Business</a:t>
            </a:r>
          </a:p>
          <a:p>
            <a:pPr algn="r"/>
            <a:r>
              <a:rPr lang="en-GB" sz="3200" b="1" dirty="0"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543284033"/>
              </p:ext>
            </p:extLst>
          </p:nvPr>
        </p:nvGraphicFramePr>
        <p:xfrm>
          <a:off x="7164288" y="1052736"/>
          <a:ext cx="1656184" cy="5616624"/>
        </p:xfrm>
        <a:graphic>
          <a:graphicData uri="http://schemas.openxmlformats.org/drawingml/2006/table">
            <a:tbl>
              <a:tblPr firstRow="1" firstCol="1" lastRow="1" lastCol="1" bandRow="1" bandCol="1">
                <a:tableStyleId>{2D5ABB26-0587-4C30-8999-92F81FD0307C}</a:tableStyleId>
              </a:tblPr>
              <a:tblGrid>
                <a:gridCol w="1656184"/>
              </a:tblGrid>
              <a:tr h="365616">
                <a:tc>
                  <a:txBody>
                    <a:bodyPr/>
                    <a:lstStyle/>
                    <a:p>
                      <a:pPr>
                        <a:spcAft>
                          <a:spcPts val="0"/>
                        </a:spcAft>
                      </a:pPr>
                      <a:endParaRPr lang="en-GB" sz="141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51008">
                <a:tc>
                  <a:txBody>
                    <a:bodyPr/>
                    <a:lstStyle/>
                    <a:p>
                      <a:pPr marL="177800" indent="-177800" algn="l">
                        <a:spcAft>
                          <a:spcPts val="600"/>
                        </a:spcAft>
                        <a:buFontTx/>
                        <a:buBlip>
                          <a:blip r:embed="rId3"/>
                        </a:buBlip>
                      </a:pPr>
                      <a:r>
                        <a:rPr lang="en-GB" sz="1410" baseline="0" dirty="0" smtClean="0">
                          <a:solidFill>
                            <a:srgbClr val="FF0000"/>
                          </a:solidFill>
                          <a:effectLst/>
                          <a:latin typeface="Arial" pitchFamily="34" charset="0"/>
                          <a:ea typeface="Times New Roman"/>
                          <a:cs typeface="Arial" pitchFamily="34" charset="0"/>
                        </a:rPr>
                        <a:t>Are these PowerPoints too long or too short. Should there be more images.</a:t>
                      </a:r>
                    </a:p>
                    <a:p>
                      <a:pPr marL="177800" indent="-177800" algn="l">
                        <a:spcAft>
                          <a:spcPts val="600"/>
                        </a:spcAft>
                        <a:buFontTx/>
                        <a:buBlip>
                          <a:blip r:embed="rId3"/>
                        </a:buBlip>
                      </a:pPr>
                      <a:r>
                        <a:rPr lang="en-GB" sz="1410" baseline="0" dirty="0" smtClean="0">
                          <a:solidFill>
                            <a:schemeClr val="tx1"/>
                          </a:solidFill>
                          <a:effectLst/>
                          <a:latin typeface="Arial" pitchFamily="34" charset="0"/>
                          <a:ea typeface="Times New Roman"/>
                          <a:cs typeface="Arial" pitchFamily="34" charset="0"/>
                        </a:rPr>
                        <a:t>What would you do to make these presentations more interesting or more appealing.</a:t>
                      </a:r>
                    </a:p>
                    <a:p>
                      <a:pPr marL="177800" indent="-177800" algn="l">
                        <a:spcAft>
                          <a:spcPts val="600"/>
                        </a:spcAft>
                        <a:buFontTx/>
                        <a:buBlip>
                          <a:blip r:embed="rId3"/>
                        </a:buBlip>
                      </a:pPr>
                      <a:r>
                        <a:rPr lang="en-GB" sz="1410" baseline="0" dirty="0" smtClean="0">
                          <a:solidFill>
                            <a:srgbClr val="FF0000"/>
                          </a:solidFill>
                          <a:effectLst/>
                          <a:latin typeface="Arial" pitchFamily="34" charset="0"/>
                          <a:ea typeface="Times New Roman"/>
                          <a:cs typeface="Arial" pitchFamily="34" charset="0"/>
                        </a:rPr>
                        <a:t>Would watching a video of me presenting this be better for you to understand the materials.</a:t>
                      </a:r>
                    </a:p>
                    <a:p>
                      <a:pPr marL="177800" indent="-177800" algn="l">
                        <a:spcAft>
                          <a:spcPts val="600"/>
                        </a:spcAft>
                        <a:buFontTx/>
                        <a:buBlip>
                          <a:blip r:embed="rId3"/>
                        </a:buBlip>
                      </a:pPr>
                      <a:r>
                        <a:rPr lang="en-GB" sz="1410" baseline="0" dirty="0" smtClean="0">
                          <a:solidFill>
                            <a:schemeClr val="tx1"/>
                          </a:solidFill>
                          <a:effectLst/>
                          <a:latin typeface="Arial" pitchFamily="34" charset="0"/>
                          <a:ea typeface="Times New Roman"/>
                          <a:cs typeface="Arial" pitchFamily="34" charset="0"/>
                        </a:rPr>
                        <a:t>Do we respond differently to different teacher’s voices.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616922"/>
          </a:xfrm>
          <a:prstGeom prst="rect">
            <a:avLst/>
          </a:prstGeom>
        </p:spPr>
        <p:txBody>
          <a:bodyPr wrap="square">
            <a:spAutoFit/>
          </a:bodyPr>
          <a:lstStyle/>
          <a:p>
            <a:pPr marL="360363" lvl="1" indent="-342900">
              <a:spcAft>
                <a:spcPts val="600"/>
              </a:spcAft>
              <a:buClr>
                <a:srgbClr val="00B050"/>
              </a:buClr>
              <a:buFont typeface="Wingdings 3" panose="05040102010807070707" pitchFamily="18" charset="2"/>
              <a:buChar char=""/>
            </a:pPr>
            <a:r>
              <a:rPr lang="en-US" sz="1600" b="1" dirty="0" smtClean="0">
                <a:solidFill>
                  <a:srgbClr val="FF0000"/>
                </a:solidFill>
              </a:rPr>
              <a:t>Available resources </a:t>
            </a:r>
            <a:r>
              <a:rPr lang="en-US" sz="1600" dirty="0" smtClean="0">
                <a:solidFill>
                  <a:srgbClr val="FF0000"/>
                </a:solidFill>
              </a:rPr>
              <a:t>– The documents created also have to take into consideration what is on hand, the urgency of the message, the need to use what is available in the time available. Watch how news changes as more information comes in, how the message changes when there is a short amount of time to prepare against a longer time.</a:t>
            </a:r>
          </a:p>
          <a:p>
            <a:pPr marL="360363" lvl="1" indent="-342900">
              <a:spcAft>
                <a:spcPts val="600"/>
              </a:spcAft>
              <a:buClr>
                <a:srgbClr val="00B050"/>
              </a:buClr>
              <a:buFont typeface="Wingdings 3" panose="05040102010807070707" pitchFamily="18" charset="2"/>
              <a:buChar char=""/>
            </a:pPr>
            <a:r>
              <a:rPr lang="en-US" sz="1600" b="1" dirty="0" smtClean="0">
                <a:solidFill>
                  <a:srgbClr val="FF0000"/>
                </a:solidFill>
              </a:rPr>
              <a:t>Task 5.1 </a:t>
            </a:r>
            <a:r>
              <a:rPr lang="en-US" sz="1600" dirty="0" smtClean="0">
                <a:solidFill>
                  <a:srgbClr val="FF0000"/>
                </a:solidFill>
              </a:rPr>
              <a:t>– For the following documents list the named ranges of  Audience, Purpose, Function, Content and Resources Limitations that a school will have to consider when preparing the appropriate documents.</a:t>
            </a:r>
          </a:p>
          <a:p>
            <a:pPr marL="720725" lvl="1" indent="-342900">
              <a:spcAft>
                <a:spcPts val="600"/>
              </a:spcAft>
              <a:buClr>
                <a:srgbClr val="00B050"/>
              </a:buClr>
              <a:buFont typeface="+mj-lt"/>
              <a:buAutoNum type="arabicPeriod"/>
            </a:pPr>
            <a:r>
              <a:rPr lang="en-US" sz="1600" dirty="0" smtClean="0">
                <a:solidFill>
                  <a:srgbClr val="FF0000"/>
                </a:solidFill>
              </a:rPr>
              <a:t>Letter to parents on School Uniform Code</a:t>
            </a:r>
          </a:p>
          <a:p>
            <a:pPr marL="720725" lvl="1" indent="-342900">
              <a:spcAft>
                <a:spcPts val="600"/>
              </a:spcAft>
              <a:buClr>
                <a:srgbClr val="00B050"/>
              </a:buClr>
              <a:buFont typeface="+mj-lt"/>
              <a:buAutoNum type="arabicPeriod"/>
            </a:pPr>
            <a:r>
              <a:rPr lang="en-US" sz="1600" dirty="0" smtClean="0">
                <a:solidFill>
                  <a:srgbClr val="FF0000"/>
                </a:solidFill>
              </a:rPr>
              <a:t>Memo to staff on a meeting.</a:t>
            </a:r>
          </a:p>
          <a:p>
            <a:pPr marL="720725" lvl="1" indent="-342900">
              <a:spcAft>
                <a:spcPts val="600"/>
              </a:spcAft>
              <a:buClr>
                <a:srgbClr val="00B050"/>
              </a:buClr>
              <a:buFont typeface="+mj-lt"/>
              <a:buAutoNum type="arabicPeriod"/>
            </a:pPr>
            <a:r>
              <a:rPr lang="en-US" sz="1600" dirty="0" smtClean="0">
                <a:solidFill>
                  <a:srgbClr val="FF0000"/>
                </a:solidFill>
              </a:rPr>
              <a:t>Information about a school closure due to Snow.</a:t>
            </a:r>
          </a:p>
          <a:p>
            <a:pPr marL="720725" lvl="1" indent="-342900">
              <a:spcAft>
                <a:spcPts val="600"/>
              </a:spcAft>
              <a:buClr>
                <a:srgbClr val="00B050"/>
              </a:buClr>
              <a:buFont typeface="+mj-lt"/>
              <a:buAutoNum type="arabicPeriod"/>
            </a:pPr>
            <a:r>
              <a:rPr lang="en-US" sz="1600" dirty="0" smtClean="0">
                <a:solidFill>
                  <a:srgbClr val="FF0000"/>
                </a:solidFill>
              </a:rPr>
              <a:t>Demonstration to parents on the new 9-1 curriculum grading.</a:t>
            </a:r>
          </a:p>
          <a:p>
            <a:pPr marL="720725" lvl="1" indent="-342900">
              <a:spcAft>
                <a:spcPts val="600"/>
              </a:spcAft>
              <a:buClr>
                <a:srgbClr val="00B050"/>
              </a:buClr>
              <a:buFont typeface="+mj-lt"/>
              <a:buAutoNum type="arabicPeriod"/>
            </a:pPr>
            <a:r>
              <a:rPr lang="en-US" sz="1600" dirty="0" err="1" smtClean="0">
                <a:solidFill>
                  <a:srgbClr val="FF0000"/>
                </a:solidFill>
              </a:rPr>
              <a:t>Behavioural</a:t>
            </a:r>
            <a:r>
              <a:rPr lang="en-US" sz="1600" dirty="0" smtClean="0">
                <a:solidFill>
                  <a:srgbClr val="FF0000"/>
                </a:solidFill>
              </a:rPr>
              <a:t> policy for students.</a:t>
            </a:r>
          </a:p>
          <a:p>
            <a:pPr marL="720725" lvl="1" indent="-342900">
              <a:spcAft>
                <a:spcPts val="600"/>
              </a:spcAft>
              <a:buClr>
                <a:srgbClr val="00B050"/>
              </a:buClr>
              <a:buFont typeface="+mj-lt"/>
              <a:buAutoNum type="arabicPeriod"/>
            </a:pPr>
            <a:r>
              <a:rPr lang="en-US" sz="1600" dirty="0" smtClean="0">
                <a:solidFill>
                  <a:srgbClr val="FF0000"/>
                </a:solidFill>
              </a:rPr>
              <a:t>A teacher resignation letter.</a:t>
            </a:r>
          </a:p>
          <a:p>
            <a:pPr marL="720725" lvl="1" indent="-342900">
              <a:spcAft>
                <a:spcPts val="600"/>
              </a:spcAft>
              <a:buClr>
                <a:srgbClr val="00B050"/>
              </a:buClr>
              <a:buFont typeface="+mj-lt"/>
              <a:buAutoNum type="arabicPeriod"/>
            </a:pPr>
            <a:r>
              <a:rPr lang="en-US" sz="1600" dirty="0" smtClean="0">
                <a:solidFill>
                  <a:srgbClr val="FF0000"/>
                </a:solidFill>
              </a:rPr>
              <a:t>A  written warning to a teacher from the Principal.</a:t>
            </a:r>
          </a:p>
          <a:p>
            <a:pPr marL="720725" lvl="1" indent="-342900">
              <a:spcAft>
                <a:spcPts val="600"/>
              </a:spcAft>
              <a:buClr>
                <a:srgbClr val="00B050"/>
              </a:buClr>
              <a:buFont typeface="+mj-lt"/>
              <a:buAutoNum type="arabicPeriod"/>
            </a:pPr>
            <a:r>
              <a:rPr lang="en-US" sz="1600" dirty="0" smtClean="0">
                <a:solidFill>
                  <a:srgbClr val="FF0000"/>
                </a:solidFill>
              </a:rPr>
              <a:t>Staff meeting agenda</a:t>
            </a:r>
          </a:p>
          <a:p>
            <a:pPr marL="720725" lvl="1" indent="-342900">
              <a:spcAft>
                <a:spcPts val="600"/>
              </a:spcAft>
              <a:buClr>
                <a:srgbClr val="00B050"/>
              </a:buClr>
              <a:buFont typeface="+mj-lt"/>
              <a:buAutoNum type="arabicPeriod"/>
            </a:pPr>
            <a:r>
              <a:rPr lang="en-US" sz="1600" dirty="0" smtClean="0">
                <a:solidFill>
                  <a:srgbClr val="FF0000"/>
                </a:solidFill>
              </a:rPr>
              <a:t>One to one Parent meeting on a bullying incident.</a:t>
            </a:r>
          </a:p>
          <a:p>
            <a:pPr marL="720725" lvl="1" indent="-342900">
              <a:spcAft>
                <a:spcPts val="600"/>
              </a:spcAft>
              <a:buClr>
                <a:srgbClr val="00B050"/>
              </a:buClr>
              <a:buFont typeface="+mj-lt"/>
              <a:buAutoNum type="arabicPeriod"/>
            </a:pPr>
            <a:r>
              <a:rPr lang="en-US" sz="1600" dirty="0" smtClean="0">
                <a:solidFill>
                  <a:srgbClr val="FF0000"/>
                </a:solidFill>
              </a:rPr>
              <a:t>A student presentation tomorrow on Cyber Bullying.</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5.1 – Business Document Design Characteristics</a:t>
            </a:r>
            <a:endParaRPr lang="en-US" sz="3200" dirty="0"/>
          </a:p>
        </p:txBody>
      </p:sp>
    </p:spTree>
    <p:extLst>
      <p:ext uri="{BB962C8B-B14F-4D97-AF65-F5344CB8AC3E}">
        <p14:creationId xmlns:p14="http://schemas.microsoft.com/office/powerpoint/2010/main" val="352937725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923330"/>
          </a:xfrm>
          <a:prstGeom prst="rect">
            <a:avLst/>
          </a:prstGeom>
        </p:spPr>
        <p:txBody>
          <a:bodyPr wrap="square">
            <a:spAutoFit/>
          </a:bodyPr>
          <a:lstStyle/>
          <a:p>
            <a:pPr marL="360363" lvl="1" indent="-342900">
              <a:spcAft>
                <a:spcPts val="600"/>
              </a:spcAft>
              <a:buClr>
                <a:srgbClr val="00B050"/>
              </a:buClr>
              <a:buFont typeface="Wingdings 3" panose="05040102010807070707" pitchFamily="18" charset="2"/>
              <a:buChar char=""/>
            </a:pPr>
            <a:r>
              <a:rPr lang="en-US" dirty="0" smtClean="0"/>
              <a:t>For the exam, you will need to consider the design of documentation used by businesses and be able to present one such document that considers the layout, structure and purpose of it.</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5.1 – Business Document Design Characteristics</a:t>
            </a:r>
            <a:endParaRPr lang="en-US" sz="3200" dirty="0"/>
          </a:p>
        </p:txBody>
      </p:sp>
      <p:pic>
        <p:nvPicPr>
          <p:cNvPr id="1026" name="Picture 2" descr="Image result for school letter of complaint to parent">
            <a:hlinkClick r:id="rId3" action="ppaction://hlinkfile"/>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846" r="3846"/>
          <a:stretch/>
        </p:blipFill>
        <p:spPr bwMode="auto">
          <a:xfrm>
            <a:off x="5364088" y="1772816"/>
            <a:ext cx="3456384" cy="2811193"/>
          </a:xfrm>
          <a:prstGeom prst="rect">
            <a:avLst/>
          </a:prstGeom>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1519" y="2132856"/>
            <a:ext cx="5112569" cy="1477328"/>
          </a:xfrm>
          <a:prstGeom prst="rect">
            <a:avLst/>
          </a:prstGeom>
          <a:noFill/>
        </p:spPr>
        <p:txBody>
          <a:bodyPr wrap="square" rtlCol="0">
            <a:spAutoFit/>
          </a:bodyPr>
          <a:lstStyle/>
          <a:p>
            <a:r>
              <a:rPr lang="en-GB" b="1" dirty="0" smtClean="0">
                <a:solidFill>
                  <a:srgbClr val="FF0000"/>
                </a:solidFill>
              </a:rPr>
              <a:t>Task 5.2 </a:t>
            </a:r>
            <a:r>
              <a:rPr lang="en-GB" dirty="0" smtClean="0">
                <a:solidFill>
                  <a:srgbClr val="FF0000"/>
                </a:solidFill>
              </a:rPr>
              <a:t>– Create a school letter to all parents informing them of a Parents presentation on e-Safety. Consider the layout of this document in terms of the three level structure, justification, content and level of Purpose. </a:t>
            </a:r>
            <a:endParaRPr lang="en-GB" dirty="0">
              <a:solidFill>
                <a:srgbClr val="FF0000"/>
              </a:solidFill>
            </a:endParaRPr>
          </a:p>
        </p:txBody>
      </p:sp>
      <p:pic>
        <p:nvPicPr>
          <p:cNvPr id="4" name="Picture 3">
            <a:hlinkClick r:id="rId5" action="ppaction://hlinkfile"/>
          </p:cNvPr>
          <p:cNvPicPr>
            <a:picLocks noChangeAspect="1"/>
          </p:cNvPicPr>
          <p:nvPr/>
        </p:nvPicPr>
        <p:blipFill rotWithShape="1">
          <a:blip r:embed="rId6">
            <a:extLst>
              <a:ext uri="{28A0092B-C50C-407E-A947-70E740481C1C}">
                <a14:useLocalDpi xmlns:a14="http://schemas.microsoft.com/office/drawing/2010/main" val="0"/>
              </a:ext>
            </a:extLst>
          </a:blip>
          <a:srcRect l="9680" t="4264" r="9680" b="228"/>
          <a:stretch/>
        </p:blipFill>
        <p:spPr>
          <a:xfrm>
            <a:off x="323528" y="3645024"/>
            <a:ext cx="3240360" cy="2875820"/>
          </a:xfrm>
          <a:prstGeom prst="rect">
            <a:avLst/>
          </a:prstGeom>
          <a:effectLst>
            <a:outerShdw blurRad="101600" dist="38100" dir="2700000" sx="102000" sy="102000" algn="tl" rotWithShape="0">
              <a:prstClr val="black">
                <a:alpha val="40000"/>
              </a:prstClr>
            </a:outerShdw>
          </a:effectLst>
        </p:spPr>
      </p:pic>
      <p:sp>
        <p:nvSpPr>
          <p:cNvPr id="10" name="TextBox 9"/>
          <p:cNvSpPr txBox="1"/>
          <p:nvPr/>
        </p:nvSpPr>
        <p:spPr>
          <a:xfrm>
            <a:off x="3846392" y="4734263"/>
            <a:ext cx="5112569" cy="1477328"/>
          </a:xfrm>
          <a:prstGeom prst="rect">
            <a:avLst/>
          </a:prstGeom>
          <a:noFill/>
        </p:spPr>
        <p:txBody>
          <a:bodyPr wrap="square" rtlCol="0">
            <a:spAutoFit/>
          </a:bodyPr>
          <a:lstStyle/>
          <a:p>
            <a:r>
              <a:rPr lang="en-GB" b="1" dirty="0" smtClean="0">
                <a:solidFill>
                  <a:srgbClr val="FF0000"/>
                </a:solidFill>
              </a:rPr>
              <a:t>Task 5.3 </a:t>
            </a:r>
            <a:r>
              <a:rPr lang="en-GB" dirty="0" smtClean="0">
                <a:solidFill>
                  <a:srgbClr val="FF0000"/>
                </a:solidFill>
              </a:rPr>
              <a:t>– Create a School Letter of complaint to a teacher as a written warning, anonymise this letter. Consider the layout of this document in terms of the three level structure, justification, content and level of Purpose. </a:t>
            </a:r>
            <a:endParaRPr lang="en-GB" dirty="0">
              <a:solidFill>
                <a:srgbClr val="FF0000"/>
              </a:solidFill>
            </a:endParaRPr>
          </a:p>
        </p:txBody>
      </p:sp>
    </p:spTree>
    <p:extLst>
      <p:ext uri="{BB962C8B-B14F-4D97-AF65-F5344CB8AC3E}">
        <p14:creationId xmlns:p14="http://schemas.microsoft.com/office/powerpoint/2010/main" val="137353887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200" dirty="0" smtClean="0"/>
              <a:t>5.1 – Business Document Design Characteristics</a:t>
            </a:r>
            <a:endParaRPr lang="en-US" sz="3200" dirty="0"/>
          </a:p>
        </p:txBody>
      </p:sp>
      <p:sp>
        <p:nvSpPr>
          <p:cNvPr id="2" name="TextBox 1"/>
          <p:cNvSpPr txBox="1"/>
          <p:nvPr/>
        </p:nvSpPr>
        <p:spPr>
          <a:xfrm>
            <a:off x="251519" y="1098610"/>
            <a:ext cx="8568953" cy="5586145"/>
          </a:xfrm>
          <a:prstGeom prst="rect">
            <a:avLst/>
          </a:prstGeom>
          <a:noFill/>
        </p:spPr>
        <p:txBody>
          <a:bodyPr wrap="square" rtlCol="0">
            <a:spAutoFit/>
          </a:bodyPr>
          <a:lstStyle/>
          <a:p>
            <a:r>
              <a:rPr lang="en-GB" sz="2100" b="1" dirty="0" smtClean="0">
                <a:solidFill>
                  <a:srgbClr val="FF0000"/>
                </a:solidFill>
              </a:rPr>
              <a:t>Task 5.4 </a:t>
            </a:r>
            <a:r>
              <a:rPr lang="en-GB" sz="2100" dirty="0" smtClean="0">
                <a:solidFill>
                  <a:srgbClr val="FF0000"/>
                </a:solidFill>
              </a:rPr>
              <a:t>– Create a Five Slide Guide on how to use the features on your mobile phone to do the following tasks. Aim this guide at your Parents:</a:t>
            </a:r>
          </a:p>
          <a:p>
            <a:pPr marL="541338" indent="-342900">
              <a:buFont typeface="+mj-lt"/>
              <a:buAutoNum type="arabicPeriod"/>
            </a:pPr>
            <a:r>
              <a:rPr lang="en-GB" sz="2100" dirty="0" smtClean="0">
                <a:solidFill>
                  <a:srgbClr val="FF0000"/>
                </a:solidFill>
              </a:rPr>
              <a:t>Slide Introduction</a:t>
            </a:r>
          </a:p>
          <a:p>
            <a:pPr marL="541338" indent="-342900">
              <a:buFont typeface="+mj-lt"/>
              <a:buAutoNum type="arabicPeriod"/>
            </a:pPr>
            <a:r>
              <a:rPr lang="en-GB" sz="2100" dirty="0" smtClean="0">
                <a:solidFill>
                  <a:srgbClr val="FF0000"/>
                </a:solidFill>
              </a:rPr>
              <a:t>Create A folder for category Icons.</a:t>
            </a:r>
          </a:p>
          <a:p>
            <a:pPr marL="541338" indent="-342900">
              <a:buFont typeface="+mj-lt"/>
              <a:buAutoNum type="arabicPeriod"/>
            </a:pPr>
            <a:r>
              <a:rPr lang="en-GB" sz="2100" dirty="0" smtClean="0">
                <a:solidFill>
                  <a:srgbClr val="FF0000"/>
                </a:solidFill>
              </a:rPr>
              <a:t>Connect to a </a:t>
            </a:r>
            <a:r>
              <a:rPr lang="en-GB" sz="2100" dirty="0" err="1" smtClean="0">
                <a:solidFill>
                  <a:srgbClr val="FF0000"/>
                </a:solidFill>
              </a:rPr>
              <a:t>Wifi</a:t>
            </a:r>
            <a:endParaRPr lang="en-GB" sz="2100" dirty="0" smtClean="0">
              <a:solidFill>
                <a:srgbClr val="FF0000"/>
              </a:solidFill>
            </a:endParaRPr>
          </a:p>
          <a:p>
            <a:pPr marL="541338" indent="-342900">
              <a:buFont typeface="+mj-lt"/>
              <a:buAutoNum type="arabicPeriod"/>
            </a:pPr>
            <a:r>
              <a:rPr lang="en-GB" sz="2100" dirty="0" smtClean="0">
                <a:solidFill>
                  <a:srgbClr val="FF0000"/>
                </a:solidFill>
              </a:rPr>
              <a:t>Set a Ringtone</a:t>
            </a:r>
          </a:p>
          <a:p>
            <a:pPr marL="541338" indent="-342900">
              <a:buFont typeface="+mj-lt"/>
              <a:buAutoNum type="arabicPeriod"/>
            </a:pPr>
            <a:r>
              <a:rPr lang="en-GB" sz="2100" dirty="0" smtClean="0">
                <a:solidFill>
                  <a:srgbClr val="FF0000"/>
                </a:solidFill>
              </a:rPr>
              <a:t>Set a key lock.</a:t>
            </a:r>
          </a:p>
          <a:p>
            <a:r>
              <a:rPr lang="en-GB" sz="2100" b="1" dirty="0">
                <a:solidFill>
                  <a:srgbClr val="FF0000"/>
                </a:solidFill>
              </a:rPr>
              <a:t>Task </a:t>
            </a:r>
            <a:r>
              <a:rPr lang="en-GB" sz="2100" b="1" dirty="0" smtClean="0">
                <a:solidFill>
                  <a:srgbClr val="FF0000"/>
                </a:solidFill>
              </a:rPr>
              <a:t>5.5 </a:t>
            </a:r>
            <a:r>
              <a:rPr lang="en-GB" sz="2100" dirty="0">
                <a:solidFill>
                  <a:srgbClr val="FF0000"/>
                </a:solidFill>
              </a:rPr>
              <a:t>– Create a </a:t>
            </a:r>
            <a:r>
              <a:rPr lang="en-GB" sz="2100" dirty="0" smtClean="0">
                <a:solidFill>
                  <a:srgbClr val="FF0000"/>
                </a:solidFill>
              </a:rPr>
              <a:t>similar Five </a:t>
            </a:r>
            <a:r>
              <a:rPr lang="en-GB" sz="2100" dirty="0">
                <a:solidFill>
                  <a:srgbClr val="FF0000"/>
                </a:solidFill>
              </a:rPr>
              <a:t>Slide Guide on how to use the features on your mobile phone to do the following tasks. Aim this guide at </a:t>
            </a:r>
            <a:r>
              <a:rPr lang="en-GB" sz="2100" dirty="0" smtClean="0">
                <a:solidFill>
                  <a:srgbClr val="FF0000"/>
                </a:solidFill>
              </a:rPr>
              <a:t>you’re a whole school presentation with an audience aged from 11-18:</a:t>
            </a:r>
            <a:endParaRPr lang="en-GB" sz="2100" dirty="0">
              <a:solidFill>
                <a:srgbClr val="FF0000"/>
              </a:solidFill>
            </a:endParaRPr>
          </a:p>
          <a:p>
            <a:pPr marL="541338" indent="-342900">
              <a:buFont typeface="+mj-lt"/>
              <a:buAutoNum type="arabicPeriod"/>
            </a:pPr>
            <a:r>
              <a:rPr lang="en-GB" sz="2100" dirty="0" smtClean="0">
                <a:solidFill>
                  <a:srgbClr val="FF0000"/>
                </a:solidFill>
              </a:rPr>
              <a:t>Privacy setting</a:t>
            </a:r>
            <a:endParaRPr lang="en-GB" sz="2100" dirty="0">
              <a:solidFill>
                <a:srgbClr val="FF0000"/>
              </a:solidFill>
            </a:endParaRPr>
          </a:p>
          <a:p>
            <a:pPr marL="541338" indent="-342900">
              <a:buFont typeface="+mj-lt"/>
              <a:buAutoNum type="arabicPeriod"/>
            </a:pPr>
            <a:r>
              <a:rPr lang="en-GB" sz="2100" dirty="0" smtClean="0">
                <a:solidFill>
                  <a:srgbClr val="FF0000"/>
                </a:solidFill>
              </a:rPr>
              <a:t>How to respond to a fake email.</a:t>
            </a:r>
            <a:endParaRPr lang="en-GB" sz="2100" dirty="0">
              <a:solidFill>
                <a:srgbClr val="FF0000"/>
              </a:solidFill>
            </a:endParaRPr>
          </a:p>
          <a:p>
            <a:pPr marL="541338" indent="-342900">
              <a:buFont typeface="+mj-lt"/>
              <a:buAutoNum type="arabicPeriod"/>
            </a:pPr>
            <a:r>
              <a:rPr lang="en-GB" sz="2100" dirty="0" smtClean="0">
                <a:solidFill>
                  <a:srgbClr val="FF0000"/>
                </a:solidFill>
              </a:rPr>
              <a:t>How to filter phone calls</a:t>
            </a:r>
            <a:endParaRPr lang="en-GB" sz="2100" dirty="0">
              <a:solidFill>
                <a:srgbClr val="FF0000"/>
              </a:solidFill>
            </a:endParaRPr>
          </a:p>
          <a:p>
            <a:pPr marL="541338" indent="-342900">
              <a:buFont typeface="+mj-lt"/>
              <a:buAutoNum type="arabicPeriod"/>
            </a:pPr>
            <a:r>
              <a:rPr lang="en-GB" sz="2100" dirty="0" smtClean="0">
                <a:solidFill>
                  <a:srgbClr val="FF0000"/>
                </a:solidFill>
              </a:rPr>
              <a:t>How to Report a cyber stalker</a:t>
            </a:r>
            <a:endParaRPr lang="en-GB" sz="2100" dirty="0">
              <a:solidFill>
                <a:srgbClr val="FF0000"/>
              </a:solidFill>
            </a:endParaRPr>
          </a:p>
          <a:p>
            <a:pPr marL="541338" indent="-342900">
              <a:buFont typeface="+mj-lt"/>
              <a:buAutoNum type="arabicPeriod"/>
            </a:pPr>
            <a:r>
              <a:rPr lang="en-GB" sz="2100" dirty="0" smtClean="0">
                <a:solidFill>
                  <a:srgbClr val="FF0000"/>
                </a:solidFill>
              </a:rPr>
              <a:t>How to stay safe in social media sites</a:t>
            </a:r>
            <a:endParaRPr lang="en-GB" sz="2100" dirty="0">
              <a:solidFill>
                <a:srgbClr val="FF0000"/>
              </a:solidFill>
            </a:endParaRPr>
          </a:p>
        </p:txBody>
      </p:sp>
    </p:spTree>
    <p:extLst>
      <p:ext uri="{BB962C8B-B14F-4D97-AF65-F5344CB8AC3E}">
        <p14:creationId xmlns:p14="http://schemas.microsoft.com/office/powerpoint/2010/main" val="224684484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653609912"/>
              </p:ext>
            </p:extLst>
          </p:nvPr>
        </p:nvGraphicFramePr>
        <p:xfrm>
          <a:off x="7164288" y="1124744"/>
          <a:ext cx="1656184" cy="5437192"/>
        </p:xfrm>
        <a:graphic>
          <a:graphicData uri="http://schemas.openxmlformats.org/drawingml/2006/table">
            <a:tbl>
              <a:tblPr firstRow="1" firstCol="1" lastRow="1" lastCol="1" bandRow="1" bandCol="1">
                <a:tableStyleId>{2D5ABB26-0587-4C30-8999-92F81FD0307C}</a:tableStyleId>
              </a:tblPr>
              <a:tblGrid>
                <a:gridCol w="1656184"/>
              </a:tblGrid>
              <a:tr h="366046">
                <a:tc>
                  <a:txBody>
                    <a:bodyPr/>
                    <a:lstStyle/>
                    <a:p>
                      <a:pPr>
                        <a:spcAft>
                          <a:spcPts val="0"/>
                        </a:spcAft>
                      </a:pPr>
                      <a:endParaRPr lang="en-GB" sz="142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71146">
                <a:tc>
                  <a:txBody>
                    <a:bodyPr/>
                    <a:lstStyle/>
                    <a:p>
                      <a:pPr marL="177800" indent="-177800" algn="l">
                        <a:spcAft>
                          <a:spcPts val="600"/>
                        </a:spcAft>
                        <a:buFontTx/>
                        <a:buBlip>
                          <a:blip r:embed="rId3"/>
                        </a:buBlip>
                      </a:pPr>
                      <a:r>
                        <a:rPr lang="en-GB" sz="1420" baseline="0" dirty="0" smtClean="0">
                          <a:solidFill>
                            <a:srgbClr val="FF0000"/>
                          </a:solidFill>
                          <a:effectLst/>
                          <a:latin typeface="Arial" pitchFamily="34" charset="0"/>
                          <a:ea typeface="Times New Roman"/>
                          <a:cs typeface="Arial" pitchFamily="34" charset="0"/>
                        </a:rPr>
                        <a:t>Do you have a colour printer at home and do you use it.</a:t>
                      </a:r>
                    </a:p>
                    <a:p>
                      <a:pPr marL="177800" indent="-177800" algn="l">
                        <a:spcAft>
                          <a:spcPts val="600"/>
                        </a:spcAft>
                        <a:buFontTx/>
                        <a:buBlip>
                          <a:blip r:embed="rId3"/>
                        </a:buBlip>
                      </a:pPr>
                      <a:r>
                        <a:rPr lang="en-GB" sz="1420" baseline="0" dirty="0" smtClean="0">
                          <a:solidFill>
                            <a:schemeClr val="tx1"/>
                          </a:solidFill>
                          <a:effectLst/>
                          <a:latin typeface="Arial" pitchFamily="34" charset="0"/>
                          <a:ea typeface="Times New Roman"/>
                          <a:cs typeface="Arial" pitchFamily="34" charset="0"/>
                        </a:rPr>
                        <a:t>How much do you think the ink on your home printer costs.</a:t>
                      </a:r>
                    </a:p>
                    <a:p>
                      <a:pPr marL="177800" indent="-177800" algn="l">
                        <a:spcAft>
                          <a:spcPts val="600"/>
                        </a:spcAft>
                        <a:buFontTx/>
                        <a:buBlip>
                          <a:blip r:embed="rId3"/>
                        </a:buBlip>
                      </a:pPr>
                      <a:r>
                        <a:rPr lang="en-GB" sz="1420" baseline="0" dirty="0" smtClean="0">
                          <a:solidFill>
                            <a:srgbClr val="FF0000"/>
                          </a:solidFill>
                          <a:effectLst/>
                          <a:latin typeface="Arial" pitchFamily="34" charset="0"/>
                          <a:ea typeface="Times New Roman"/>
                          <a:cs typeface="Arial" pitchFamily="34" charset="0"/>
                        </a:rPr>
                        <a:t>Have you lessons where the amount of paper used is huge compared to others.</a:t>
                      </a:r>
                    </a:p>
                    <a:p>
                      <a:pPr marL="177800" indent="-177800" algn="l">
                        <a:spcAft>
                          <a:spcPts val="600"/>
                        </a:spcAft>
                        <a:buFontTx/>
                        <a:buBlip>
                          <a:blip r:embed="rId3"/>
                        </a:buBlip>
                      </a:pPr>
                      <a:r>
                        <a:rPr lang="en-GB" sz="1420" baseline="0" dirty="0" smtClean="0">
                          <a:solidFill>
                            <a:schemeClr val="tx1"/>
                          </a:solidFill>
                          <a:effectLst/>
                          <a:latin typeface="Arial" pitchFamily="34" charset="0"/>
                          <a:ea typeface="Times New Roman"/>
                          <a:cs typeface="Arial" pitchFamily="34" charset="0"/>
                        </a:rPr>
                        <a:t>Does using IT to send documents cheapen the process.</a:t>
                      </a:r>
                    </a:p>
                    <a:p>
                      <a:pPr marL="177800" indent="-177800" algn="l">
                        <a:spcAft>
                          <a:spcPts val="600"/>
                        </a:spcAft>
                        <a:buFontTx/>
                        <a:buBlip>
                          <a:blip r:embed="rId3"/>
                        </a:buBlip>
                      </a:pPr>
                      <a:r>
                        <a:rPr lang="en-GB" sz="1420" baseline="0" dirty="0" smtClean="0">
                          <a:solidFill>
                            <a:srgbClr val="FF0000"/>
                          </a:solidFill>
                          <a:effectLst/>
                          <a:latin typeface="Arial" pitchFamily="34" charset="0"/>
                          <a:ea typeface="Times New Roman"/>
                          <a:cs typeface="Arial" pitchFamily="34" charset="0"/>
                        </a:rPr>
                        <a:t>Do you know the size of an A4 page.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151409"/>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509200"/>
          </a:xfrm>
          <a:prstGeom prst="rect">
            <a:avLst/>
          </a:prstGeom>
        </p:spPr>
        <p:txBody>
          <a:bodyPr wrap="square">
            <a:spAutoFit/>
          </a:bodyPr>
          <a:lstStyle/>
          <a:p>
            <a:pPr marL="342900" indent="-342900">
              <a:spcAft>
                <a:spcPts val="600"/>
              </a:spcAft>
              <a:buClr>
                <a:srgbClr val="00B050"/>
              </a:buClr>
              <a:buFont typeface="Wingdings 3" panose="05040102010807070707" pitchFamily="18" charset="2"/>
              <a:buChar char=""/>
            </a:pPr>
            <a:r>
              <a:rPr lang="en-US" dirty="0" smtClean="0"/>
              <a:t>How </a:t>
            </a:r>
            <a:r>
              <a:rPr lang="en-US" dirty="0"/>
              <a:t>the </a:t>
            </a:r>
            <a:r>
              <a:rPr lang="en-US" dirty="0" smtClean="0"/>
              <a:t>physical characteristics </a:t>
            </a:r>
            <a:r>
              <a:rPr lang="en-US" dirty="0"/>
              <a:t>of business </a:t>
            </a:r>
            <a:r>
              <a:rPr lang="en-US" dirty="0" smtClean="0"/>
              <a:t>communications design impacts </a:t>
            </a:r>
            <a:r>
              <a:rPr lang="en-US" dirty="0"/>
              <a:t>on the use of </a:t>
            </a:r>
            <a:r>
              <a:rPr lang="en-US" dirty="0" smtClean="0"/>
              <a:t>resources can vary in terms of the impression they give compared to the cost of production.</a:t>
            </a:r>
            <a:endParaRPr lang="en-US" dirty="0"/>
          </a:p>
          <a:p>
            <a:pPr marL="360363" lvl="1" indent="-354013">
              <a:spcAft>
                <a:spcPts val="600"/>
              </a:spcAft>
              <a:buClr>
                <a:srgbClr val="00B050"/>
              </a:buClr>
              <a:buFont typeface="Wingdings 3" panose="05040102010807070707" pitchFamily="18" charset="2"/>
              <a:buChar char=""/>
            </a:pPr>
            <a:r>
              <a:rPr lang="en-US" b="1" dirty="0" smtClean="0"/>
              <a:t>Quality </a:t>
            </a:r>
            <a:r>
              <a:rPr lang="en-US" b="1" dirty="0"/>
              <a:t>of </a:t>
            </a:r>
            <a:r>
              <a:rPr lang="en-US" b="1" dirty="0" smtClean="0"/>
              <a:t>paper/card </a:t>
            </a:r>
            <a:r>
              <a:rPr lang="en-US" dirty="0" smtClean="0"/>
              <a:t>– This may not seem appropriate but the thickness of the card or paper says something about the value that is set on the document</a:t>
            </a:r>
            <a:r>
              <a:rPr lang="en-US" dirty="0"/>
              <a:t>. </a:t>
            </a:r>
            <a:r>
              <a:rPr lang="en-US" dirty="0" smtClean="0"/>
              <a:t>Embossed paper sent to parents in a school might be over the top but may be expected at a big business board meeting. Companies have to consider if </a:t>
            </a:r>
            <a:r>
              <a:rPr lang="en-US" dirty="0"/>
              <a:t>the communication need printing on coloured paper/card? </a:t>
            </a:r>
            <a:r>
              <a:rPr lang="en-US" dirty="0" smtClean="0"/>
              <a:t>Does it need to be thinker paper, is it more permanent, does recycled paper send a message</a:t>
            </a:r>
            <a:r>
              <a:rPr lang="en-US" dirty="0"/>
              <a:t> </a:t>
            </a:r>
            <a:r>
              <a:rPr lang="en-US" dirty="0" smtClean="0"/>
              <a:t>that is appropriate for the purpose.</a:t>
            </a:r>
            <a:endParaRPr lang="en-US" dirty="0"/>
          </a:p>
          <a:p>
            <a:pPr marL="360363" lvl="1" indent="-354013">
              <a:spcAft>
                <a:spcPts val="600"/>
              </a:spcAft>
              <a:buClr>
                <a:srgbClr val="00B050"/>
              </a:buClr>
              <a:buFont typeface="Wingdings 3" panose="05040102010807070707" pitchFamily="18" charset="2"/>
              <a:buChar char=""/>
            </a:pPr>
            <a:r>
              <a:rPr lang="en-US" b="1" dirty="0" smtClean="0"/>
              <a:t>Colour</a:t>
            </a:r>
            <a:r>
              <a:rPr lang="en-US" b="1" dirty="0"/>
              <a:t>/ black and </a:t>
            </a:r>
            <a:r>
              <a:rPr lang="en-US" b="1" dirty="0" smtClean="0"/>
              <a:t>white </a:t>
            </a:r>
            <a:r>
              <a:rPr lang="en-US" dirty="0"/>
              <a:t>-  </a:t>
            </a:r>
            <a:r>
              <a:rPr lang="en-US" dirty="0" smtClean="0"/>
              <a:t>Parents expect letters to contain a coloured logo but why does it matter. Internal </a:t>
            </a:r>
            <a:r>
              <a:rPr lang="en-US" dirty="0"/>
              <a:t>communications may be black and white draft, external communications may necessitate glossy full colour</a:t>
            </a:r>
            <a:r>
              <a:rPr lang="en-US" dirty="0" smtClean="0"/>
              <a:t>. Do all pages need to be in colour. Brochures and prospectuses need to be because they are longer term but colour costs and this has to be justified for the purpose.</a:t>
            </a:r>
            <a:endParaRPr lang="en-US" dirty="0"/>
          </a:p>
        </p:txBody>
      </p:sp>
      <p:sp>
        <p:nvSpPr>
          <p:cNvPr id="14" name="Title 2"/>
          <p:cNvSpPr>
            <a:spLocks noGrp="1"/>
          </p:cNvSpPr>
          <p:nvPr>
            <p:ph type="title"/>
          </p:nvPr>
        </p:nvSpPr>
        <p:spPr>
          <a:xfrm>
            <a:off x="70266" y="72008"/>
            <a:ext cx="8859452" cy="548680"/>
          </a:xfrm>
        </p:spPr>
        <p:txBody>
          <a:bodyPr>
            <a:noAutofit/>
          </a:bodyPr>
          <a:lstStyle/>
          <a:p>
            <a:r>
              <a:rPr lang="en-US" sz="3600" dirty="0" smtClean="0"/>
              <a:t>5.2 – Impact of Characteristics on Resources</a:t>
            </a:r>
            <a:endParaRPr lang="en-US" sz="3600" dirty="0"/>
          </a:p>
        </p:txBody>
      </p:sp>
    </p:spTree>
    <p:extLst>
      <p:ext uri="{BB962C8B-B14F-4D97-AF65-F5344CB8AC3E}">
        <p14:creationId xmlns:p14="http://schemas.microsoft.com/office/powerpoint/2010/main" val="4553407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396862"/>
          </a:xfrm>
          <a:prstGeom prst="rect">
            <a:avLst/>
          </a:prstGeom>
        </p:spPr>
        <p:txBody>
          <a:bodyPr wrap="square">
            <a:spAutoFit/>
          </a:bodyPr>
          <a:lstStyle/>
          <a:p>
            <a:pPr marL="269875" lvl="1" indent="-263525">
              <a:spcAft>
                <a:spcPts val="600"/>
              </a:spcAft>
              <a:buClr>
                <a:srgbClr val="00B050"/>
              </a:buClr>
              <a:buFont typeface="Wingdings 3" panose="05040102010807070707" pitchFamily="18" charset="2"/>
              <a:buChar char=""/>
            </a:pPr>
            <a:r>
              <a:rPr lang="en-US" sz="1570" b="1" dirty="0" smtClean="0"/>
              <a:t>Hardcopy/electronic copy </a:t>
            </a:r>
            <a:r>
              <a:rPr lang="en-US" sz="1570" dirty="0"/>
              <a:t>- Does it need printing at all? </a:t>
            </a:r>
            <a:r>
              <a:rPr lang="en-US" sz="1570" dirty="0" smtClean="0"/>
              <a:t>Why do we still use paper in a modern world. An email can be sent to 1000 parents at the press of a button but how many would read it, or receive it. Cost is free but does electronic versions cheapen the purpose of a letter. And printing takes time, can be problematic (access and jamming). </a:t>
            </a:r>
          </a:p>
          <a:p>
            <a:pPr marL="269875" lvl="1" indent="-263525">
              <a:spcAft>
                <a:spcPts val="600"/>
              </a:spcAft>
              <a:buClr>
                <a:srgbClr val="00B050"/>
              </a:buClr>
              <a:buFont typeface="Wingdings 3" panose="05040102010807070707" pitchFamily="18" charset="2"/>
              <a:buChar char=""/>
            </a:pPr>
            <a:r>
              <a:rPr lang="en-US" sz="1570" b="1" dirty="0" smtClean="0"/>
              <a:t>Cost </a:t>
            </a:r>
            <a:r>
              <a:rPr lang="en-US" sz="1570" b="1" dirty="0"/>
              <a:t>of </a:t>
            </a:r>
            <a:r>
              <a:rPr lang="en-US" sz="1570" b="1" dirty="0" smtClean="0"/>
              <a:t>consumables </a:t>
            </a:r>
            <a:r>
              <a:rPr lang="en-US" sz="1570" dirty="0"/>
              <a:t>- Consumables could include paper, ink, postage, typesetting</a:t>
            </a:r>
            <a:r>
              <a:rPr lang="en-US" sz="1570" dirty="0" smtClean="0"/>
              <a:t>.</a:t>
            </a:r>
            <a:r>
              <a:rPr lang="en-US" sz="1570" dirty="0"/>
              <a:t> IT, reprographics, printing, waste, and environmental issues</a:t>
            </a:r>
            <a:r>
              <a:rPr lang="en-US" sz="1570" dirty="0" smtClean="0"/>
              <a:t>. Companies have to justify their printing budget, everything costs. Bigger print runs like prospectuses take time, a lot of money, typesetting. And then the environmental issues.</a:t>
            </a:r>
            <a:endParaRPr lang="en-US" sz="1570" dirty="0"/>
          </a:p>
          <a:p>
            <a:pPr marL="269875" lvl="1" indent="-263525">
              <a:spcAft>
                <a:spcPts val="600"/>
              </a:spcAft>
              <a:buClr>
                <a:srgbClr val="00B050"/>
              </a:buClr>
              <a:buFont typeface="Wingdings 3" panose="05040102010807070707" pitchFamily="18" charset="2"/>
              <a:buChar char=""/>
            </a:pPr>
            <a:r>
              <a:rPr lang="en-US" sz="1570" b="1" dirty="0" smtClean="0"/>
              <a:t>Ease/cost of distribution </a:t>
            </a:r>
            <a:r>
              <a:rPr lang="en-US" sz="1570" dirty="0" smtClean="0"/>
              <a:t>– This needs to be considered against deadlines and practical purposes, some methods are direct but impersonal, email with attachments means speed but compatibility can be an issue, letters take time to arrive so urgency can be an issue and they cost, printing, paper, ink, letter, stamp. And how they are distributed can cost, postage, staff paid to hand them out compared to online.</a:t>
            </a:r>
            <a:endParaRPr lang="en-US" sz="1570" dirty="0"/>
          </a:p>
          <a:p>
            <a:pPr marL="269875" lvl="1" indent="-263525">
              <a:spcAft>
                <a:spcPts val="600"/>
              </a:spcAft>
              <a:buClr>
                <a:srgbClr val="00B050"/>
              </a:buClr>
              <a:buFont typeface="Wingdings 3" panose="05040102010807070707" pitchFamily="18" charset="2"/>
              <a:buChar char=""/>
            </a:pPr>
            <a:r>
              <a:rPr lang="en-US" sz="1570" b="1" dirty="0" smtClean="0"/>
              <a:t>Timescales</a:t>
            </a:r>
            <a:r>
              <a:rPr lang="en-US" sz="1570" dirty="0" smtClean="0"/>
              <a:t> – When time is more pressing then the medium changes, if a staff meeting needs an agenda now then print the copies rather than photocopy, if parents letter are urgent then students take them home. If a company needs to see a report than a link on the website to download it. These priorities including environmental  changes according to urgency.</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5.2 – Impact of Characteristics on Resources</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3859170515"/>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373278">
                <a:tc>
                  <a:txBody>
                    <a:bodyPr/>
                    <a:lstStyle/>
                    <a:p>
                      <a:pPr>
                        <a:spcAft>
                          <a:spcPts val="0"/>
                        </a:spcAft>
                      </a:pPr>
                      <a:endParaRPr lang="en-GB" sz="142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71338">
                <a:tc>
                  <a:txBody>
                    <a:bodyPr/>
                    <a:lstStyle/>
                    <a:p>
                      <a:pPr marL="177800" indent="-177800" algn="l">
                        <a:spcAft>
                          <a:spcPts val="600"/>
                        </a:spcAft>
                        <a:buFontTx/>
                        <a:buBlip>
                          <a:blip r:embed="rId3"/>
                        </a:buBlip>
                      </a:pPr>
                      <a:r>
                        <a:rPr lang="en-GB" sz="1420" baseline="0" dirty="0" smtClean="0">
                          <a:solidFill>
                            <a:srgbClr val="FF0000"/>
                          </a:solidFill>
                          <a:effectLst/>
                          <a:latin typeface="Arial" pitchFamily="34" charset="0"/>
                          <a:ea typeface="Times New Roman"/>
                          <a:cs typeface="Arial" pitchFamily="34" charset="0"/>
                        </a:rPr>
                        <a:t>Do you have a colour printer at home and do you use it.</a:t>
                      </a:r>
                    </a:p>
                    <a:p>
                      <a:pPr marL="177800" indent="-177800" algn="l">
                        <a:spcAft>
                          <a:spcPts val="600"/>
                        </a:spcAft>
                        <a:buFontTx/>
                        <a:buBlip>
                          <a:blip r:embed="rId3"/>
                        </a:buBlip>
                      </a:pPr>
                      <a:r>
                        <a:rPr lang="en-GB" sz="1420" baseline="0" dirty="0" smtClean="0">
                          <a:solidFill>
                            <a:schemeClr val="tx1"/>
                          </a:solidFill>
                          <a:effectLst/>
                          <a:latin typeface="Arial" pitchFamily="34" charset="0"/>
                          <a:ea typeface="Times New Roman"/>
                          <a:cs typeface="Arial" pitchFamily="34" charset="0"/>
                        </a:rPr>
                        <a:t>How much do you think the ink on your home printer costs.</a:t>
                      </a:r>
                    </a:p>
                    <a:p>
                      <a:pPr marL="177800" indent="-177800" algn="l">
                        <a:spcAft>
                          <a:spcPts val="600"/>
                        </a:spcAft>
                        <a:buFontTx/>
                        <a:buBlip>
                          <a:blip r:embed="rId3"/>
                        </a:buBlip>
                      </a:pPr>
                      <a:r>
                        <a:rPr lang="en-GB" sz="1420" baseline="0" dirty="0" smtClean="0">
                          <a:solidFill>
                            <a:srgbClr val="FF0000"/>
                          </a:solidFill>
                          <a:effectLst/>
                          <a:latin typeface="Arial" pitchFamily="34" charset="0"/>
                          <a:ea typeface="Times New Roman"/>
                          <a:cs typeface="Arial" pitchFamily="34" charset="0"/>
                        </a:rPr>
                        <a:t>Have you lessons where the amount of paper used is huge compared to others.</a:t>
                      </a:r>
                    </a:p>
                    <a:p>
                      <a:pPr marL="177800" indent="-177800" algn="l">
                        <a:spcAft>
                          <a:spcPts val="600"/>
                        </a:spcAft>
                        <a:buFontTx/>
                        <a:buBlip>
                          <a:blip r:embed="rId3"/>
                        </a:buBlip>
                      </a:pPr>
                      <a:r>
                        <a:rPr lang="en-GB" sz="1420" baseline="0" dirty="0" smtClean="0">
                          <a:solidFill>
                            <a:schemeClr val="tx1"/>
                          </a:solidFill>
                          <a:effectLst/>
                          <a:latin typeface="Arial" pitchFamily="34" charset="0"/>
                          <a:ea typeface="Times New Roman"/>
                          <a:cs typeface="Arial" pitchFamily="34" charset="0"/>
                        </a:rPr>
                        <a:t>Does using IT to send documents cheapen the process.</a:t>
                      </a:r>
                    </a:p>
                    <a:p>
                      <a:pPr marL="177800" indent="-177800" algn="l">
                        <a:spcAft>
                          <a:spcPts val="600"/>
                        </a:spcAft>
                        <a:buFontTx/>
                        <a:buBlip>
                          <a:blip r:embed="rId3"/>
                        </a:buBlip>
                      </a:pPr>
                      <a:r>
                        <a:rPr lang="en-GB" sz="1420" baseline="0" dirty="0" smtClean="0">
                          <a:solidFill>
                            <a:srgbClr val="FF0000"/>
                          </a:solidFill>
                          <a:effectLst/>
                          <a:latin typeface="Arial" pitchFamily="34" charset="0"/>
                          <a:ea typeface="Times New Roman"/>
                          <a:cs typeface="Arial" pitchFamily="34" charset="0"/>
                        </a:rPr>
                        <a:t>Do you know the size of an A4 page in cm.</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441812"/>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07923" cy="5693866"/>
          </a:xfrm>
          <a:prstGeom prst="rect">
            <a:avLst/>
          </a:prstGeom>
        </p:spPr>
        <p:txBody>
          <a:bodyPr wrap="square">
            <a:spAutoFit/>
          </a:bodyPr>
          <a:lstStyle/>
          <a:p>
            <a:pPr marL="360363" lvl="1" indent="-354013">
              <a:spcAft>
                <a:spcPts val="600"/>
              </a:spcAft>
              <a:buClr>
                <a:srgbClr val="00B050"/>
              </a:buClr>
              <a:buFont typeface="Wingdings 3" panose="05040102010807070707" pitchFamily="18" charset="2"/>
              <a:buChar char=""/>
            </a:pPr>
            <a:r>
              <a:rPr lang="en-US" sz="1900" b="1" dirty="0" smtClean="0">
                <a:solidFill>
                  <a:srgbClr val="FF0000"/>
                </a:solidFill>
              </a:rPr>
              <a:t>Task 5.6 </a:t>
            </a:r>
            <a:r>
              <a:rPr lang="en-US" sz="1900" dirty="0" smtClean="0">
                <a:solidFill>
                  <a:srgbClr val="FF0000"/>
                </a:solidFill>
              </a:rPr>
              <a:t>– In terms of Quality, Colour, Medium, Cost, Ease and Timescale, state how the following documents should be produced and the Impact on the Design process due to these conditions:</a:t>
            </a:r>
          </a:p>
          <a:p>
            <a:pPr marL="811213" lvl="1" indent="-433388">
              <a:spcAft>
                <a:spcPts val="600"/>
              </a:spcAft>
              <a:buClr>
                <a:srgbClr val="00B050"/>
              </a:buClr>
              <a:buFont typeface="+mj-lt"/>
              <a:buAutoNum type="arabicPeriod"/>
            </a:pPr>
            <a:r>
              <a:rPr lang="en-US" sz="1900" dirty="0" smtClean="0">
                <a:solidFill>
                  <a:srgbClr val="FF0000"/>
                </a:solidFill>
              </a:rPr>
              <a:t>Letter to parents on School Uniform Code</a:t>
            </a:r>
          </a:p>
          <a:p>
            <a:pPr marL="811213" lvl="1" indent="-433388">
              <a:spcAft>
                <a:spcPts val="600"/>
              </a:spcAft>
              <a:buClr>
                <a:srgbClr val="00B050"/>
              </a:buClr>
              <a:buFont typeface="+mj-lt"/>
              <a:buAutoNum type="arabicPeriod"/>
            </a:pPr>
            <a:r>
              <a:rPr lang="en-US" sz="1900" dirty="0" smtClean="0">
                <a:solidFill>
                  <a:srgbClr val="FF0000"/>
                </a:solidFill>
              </a:rPr>
              <a:t>Memo to staff on a meeting.</a:t>
            </a:r>
          </a:p>
          <a:p>
            <a:pPr marL="811213" lvl="1" indent="-433388">
              <a:spcAft>
                <a:spcPts val="600"/>
              </a:spcAft>
              <a:buClr>
                <a:srgbClr val="00B050"/>
              </a:buClr>
              <a:buFont typeface="+mj-lt"/>
              <a:buAutoNum type="arabicPeriod"/>
            </a:pPr>
            <a:r>
              <a:rPr lang="en-US" sz="1900" dirty="0" smtClean="0">
                <a:solidFill>
                  <a:srgbClr val="FF0000"/>
                </a:solidFill>
              </a:rPr>
              <a:t>School Prospectus</a:t>
            </a:r>
          </a:p>
          <a:p>
            <a:pPr marL="811213" lvl="1" indent="-433388">
              <a:spcAft>
                <a:spcPts val="600"/>
              </a:spcAft>
              <a:buClr>
                <a:srgbClr val="00B050"/>
              </a:buClr>
              <a:buFont typeface="+mj-lt"/>
              <a:buAutoNum type="arabicPeriod"/>
            </a:pPr>
            <a:r>
              <a:rPr lang="en-US" sz="1900" dirty="0" smtClean="0">
                <a:solidFill>
                  <a:srgbClr val="FF0000"/>
                </a:solidFill>
              </a:rPr>
              <a:t>Information about a school closure due to Snow.</a:t>
            </a:r>
          </a:p>
          <a:p>
            <a:pPr marL="811213" lvl="1" indent="-433388">
              <a:spcAft>
                <a:spcPts val="600"/>
              </a:spcAft>
              <a:buClr>
                <a:srgbClr val="00B050"/>
              </a:buClr>
              <a:buFont typeface="+mj-lt"/>
              <a:buAutoNum type="arabicPeriod"/>
            </a:pPr>
            <a:r>
              <a:rPr lang="en-US" sz="1900" dirty="0" err="1" smtClean="0">
                <a:solidFill>
                  <a:srgbClr val="FF0000"/>
                </a:solidFill>
              </a:rPr>
              <a:t>Ofsted</a:t>
            </a:r>
            <a:r>
              <a:rPr lang="en-US" sz="1900" dirty="0" smtClean="0">
                <a:solidFill>
                  <a:srgbClr val="FF0000"/>
                </a:solidFill>
              </a:rPr>
              <a:t> Report for Parents and Staff.</a:t>
            </a:r>
          </a:p>
          <a:p>
            <a:pPr marL="811213" lvl="1" indent="-433388">
              <a:spcAft>
                <a:spcPts val="600"/>
              </a:spcAft>
              <a:buClr>
                <a:srgbClr val="00B050"/>
              </a:buClr>
              <a:buFont typeface="+mj-lt"/>
              <a:buAutoNum type="arabicPeriod"/>
            </a:pPr>
            <a:r>
              <a:rPr lang="en-US" sz="1900" dirty="0" err="1" smtClean="0">
                <a:solidFill>
                  <a:srgbClr val="FF0000"/>
                </a:solidFill>
              </a:rPr>
              <a:t>Behavioural</a:t>
            </a:r>
            <a:r>
              <a:rPr lang="en-US" sz="1900" dirty="0" smtClean="0">
                <a:solidFill>
                  <a:srgbClr val="FF0000"/>
                </a:solidFill>
              </a:rPr>
              <a:t> policy for students.</a:t>
            </a:r>
          </a:p>
          <a:p>
            <a:pPr marL="811213" lvl="1" indent="-433388">
              <a:spcAft>
                <a:spcPts val="600"/>
              </a:spcAft>
              <a:buClr>
                <a:srgbClr val="00B050"/>
              </a:buClr>
              <a:buFont typeface="+mj-lt"/>
              <a:buAutoNum type="arabicPeriod"/>
            </a:pPr>
            <a:r>
              <a:rPr lang="en-US" sz="1900" dirty="0" smtClean="0">
                <a:solidFill>
                  <a:srgbClr val="FF0000"/>
                </a:solidFill>
              </a:rPr>
              <a:t>Invite to a student Drama production.</a:t>
            </a:r>
          </a:p>
          <a:p>
            <a:pPr marL="811213" lvl="1" indent="-433388">
              <a:spcAft>
                <a:spcPts val="600"/>
              </a:spcAft>
              <a:buClr>
                <a:srgbClr val="00B050"/>
              </a:buClr>
              <a:buFont typeface="+mj-lt"/>
              <a:buAutoNum type="arabicPeriod"/>
            </a:pPr>
            <a:r>
              <a:rPr lang="en-US" sz="1900" dirty="0" smtClean="0">
                <a:solidFill>
                  <a:srgbClr val="FF0000"/>
                </a:solidFill>
              </a:rPr>
              <a:t>Exam Revision Notes.</a:t>
            </a:r>
          </a:p>
          <a:p>
            <a:pPr marL="811213" lvl="1" indent="-433388">
              <a:spcAft>
                <a:spcPts val="600"/>
              </a:spcAft>
              <a:buClr>
                <a:srgbClr val="00B050"/>
              </a:buClr>
              <a:buFont typeface="+mj-lt"/>
              <a:buAutoNum type="arabicPeriod"/>
            </a:pPr>
            <a:r>
              <a:rPr lang="en-US" sz="1900" dirty="0" smtClean="0">
                <a:solidFill>
                  <a:srgbClr val="FF0000"/>
                </a:solidFill>
              </a:rPr>
              <a:t>Staff meeting agenda</a:t>
            </a:r>
          </a:p>
          <a:p>
            <a:pPr marL="811213" lvl="1" indent="-433388">
              <a:spcAft>
                <a:spcPts val="600"/>
              </a:spcAft>
              <a:buClr>
                <a:srgbClr val="00B050"/>
              </a:buClr>
              <a:buFont typeface="+mj-lt"/>
              <a:buAutoNum type="arabicPeriod"/>
            </a:pPr>
            <a:r>
              <a:rPr lang="en-US" sz="1900" dirty="0" smtClean="0">
                <a:solidFill>
                  <a:srgbClr val="FF0000"/>
                </a:solidFill>
              </a:rPr>
              <a:t>Staff training materials.</a:t>
            </a:r>
          </a:p>
          <a:p>
            <a:pPr marL="811213" lvl="1" indent="-433388">
              <a:spcAft>
                <a:spcPts val="600"/>
              </a:spcAft>
              <a:buClr>
                <a:srgbClr val="00B050"/>
              </a:buClr>
              <a:buFont typeface="+mj-lt"/>
              <a:buAutoNum type="arabicPeriod"/>
            </a:pPr>
            <a:r>
              <a:rPr lang="en-US" sz="1900" dirty="0" smtClean="0">
                <a:solidFill>
                  <a:srgbClr val="FF0000"/>
                </a:solidFill>
              </a:rPr>
              <a:t>A school presentation tomorrow on Cyber Bullying.</a:t>
            </a:r>
          </a:p>
          <a:p>
            <a:pPr marL="811213" lvl="1" indent="-433388">
              <a:spcAft>
                <a:spcPts val="600"/>
              </a:spcAft>
              <a:buClr>
                <a:srgbClr val="00B050"/>
              </a:buClr>
              <a:buFont typeface="+mj-lt"/>
              <a:buAutoNum type="arabicPeriod"/>
            </a:pPr>
            <a:r>
              <a:rPr lang="en-US" sz="1900" dirty="0" smtClean="0">
                <a:solidFill>
                  <a:srgbClr val="FF0000"/>
                </a:solidFill>
              </a:rPr>
              <a:t>Sports Day photographs.</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5.2 – Impact of Characteristics on Resources</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3859170515"/>
              </p:ext>
            </p:extLst>
          </p:nvPr>
        </p:nvGraphicFramePr>
        <p:xfrm>
          <a:off x="7164288" y="1052736"/>
          <a:ext cx="1656184" cy="5544616"/>
        </p:xfrm>
        <a:graphic>
          <a:graphicData uri="http://schemas.openxmlformats.org/drawingml/2006/table">
            <a:tbl>
              <a:tblPr firstRow="1" firstCol="1" lastRow="1" lastCol="1" bandRow="1" bandCol="1">
                <a:tableStyleId>{2D5ABB26-0587-4C30-8999-92F81FD0307C}</a:tableStyleId>
              </a:tblPr>
              <a:tblGrid>
                <a:gridCol w="1656184"/>
              </a:tblGrid>
              <a:tr h="373278">
                <a:tc>
                  <a:txBody>
                    <a:bodyPr/>
                    <a:lstStyle/>
                    <a:p>
                      <a:pPr>
                        <a:spcAft>
                          <a:spcPts val="0"/>
                        </a:spcAft>
                      </a:pPr>
                      <a:endParaRPr lang="en-GB" sz="142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71338">
                <a:tc>
                  <a:txBody>
                    <a:bodyPr/>
                    <a:lstStyle/>
                    <a:p>
                      <a:pPr marL="177800" indent="-177800" algn="l">
                        <a:spcAft>
                          <a:spcPts val="600"/>
                        </a:spcAft>
                        <a:buFontTx/>
                        <a:buBlip>
                          <a:blip r:embed="rId3"/>
                        </a:buBlip>
                      </a:pPr>
                      <a:r>
                        <a:rPr lang="en-GB" sz="1420" baseline="0" dirty="0" smtClean="0">
                          <a:solidFill>
                            <a:srgbClr val="FF0000"/>
                          </a:solidFill>
                          <a:effectLst/>
                          <a:latin typeface="Arial" pitchFamily="34" charset="0"/>
                          <a:ea typeface="Times New Roman"/>
                          <a:cs typeface="Arial" pitchFamily="34" charset="0"/>
                        </a:rPr>
                        <a:t>Do you have a colour printer at home and do you use it.</a:t>
                      </a:r>
                    </a:p>
                    <a:p>
                      <a:pPr marL="177800" indent="-177800" algn="l">
                        <a:spcAft>
                          <a:spcPts val="600"/>
                        </a:spcAft>
                        <a:buFontTx/>
                        <a:buBlip>
                          <a:blip r:embed="rId3"/>
                        </a:buBlip>
                      </a:pPr>
                      <a:r>
                        <a:rPr lang="en-GB" sz="1420" baseline="0" dirty="0" smtClean="0">
                          <a:solidFill>
                            <a:schemeClr val="tx1"/>
                          </a:solidFill>
                          <a:effectLst/>
                          <a:latin typeface="Arial" pitchFamily="34" charset="0"/>
                          <a:ea typeface="Times New Roman"/>
                          <a:cs typeface="Arial" pitchFamily="34" charset="0"/>
                        </a:rPr>
                        <a:t>How much do you think the ink on your home printer costs.</a:t>
                      </a:r>
                    </a:p>
                    <a:p>
                      <a:pPr marL="177800" indent="-177800" algn="l">
                        <a:spcAft>
                          <a:spcPts val="600"/>
                        </a:spcAft>
                        <a:buFontTx/>
                        <a:buBlip>
                          <a:blip r:embed="rId3"/>
                        </a:buBlip>
                      </a:pPr>
                      <a:r>
                        <a:rPr lang="en-GB" sz="1420" baseline="0" dirty="0" smtClean="0">
                          <a:solidFill>
                            <a:srgbClr val="FF0000"/>
                          </a:solidFill>
                          <a:effectLst/>
                          <a:latin typeface="Arial" pitchFamily="34" charset="0"/>
                          <a:ea typeface="Times New Roman"/>
                          <a:cs typeface="Arial" pitchFamily="34" charset="0"/>
                        </a:rPr>
                        <a:t>Have you lessons where the amount of paper used is huge compared to others.</a:t>
                      </a:r>
                    </a:p>
                    <a:p>
                      <a:pPr marL="177800" indent="-177800" algn="l">
                        <a:spcAft>
                          <a:spcPts val="600"/>
                        </a:spcAft>
                        <a:buFontTx/>
                        <a:buBlip>
                          <a:blip r:embed="rId3"/>
                        </a:buBlip>
                      </a:pPr>
                      <a:r>
                        <a:rPr lang="en-GB" sz="1420" baseline="0" dirty="0" smtClean="0">
                          <a:solidFill>
                            <a:schemeClr val="tx1"/>
                          </a:solidFill>
                          <a:effectLst/>
                          <a:latin typeface="Arial" pitchFamily="34" charset="0"/>
                          <a:ea typeface="Times New Roman"/>
                          <a:cs typeface="Arial" pitchFamily="34" charset="0"/>
                        </a:rPr>
                        <a:t>Does using IT to send documents cheapen the process.</a:t>
                      </a:r>
                    </a:p>
                    <a:p>
                      <a:pPr marL="177800" indent="-177800" algn="l">
                        <a:spcAft>
                          <a:spcPts val="600"/>
                        </a:spcAft>
                        <a:buFontTx/>
                        <a:buBlip>
                          <a:blip r:embed="rId3"/>
                        </a:buBlip>
                      </a:pPr>
                      <a:r>
                        <a:rPr lang="en-GB" sz="1420" baseline="0" dirty="0" smtClean="0">
                          <a:solidFill>
                            <a:srgbClr val="FF0000"/>
                          </a:solidFill>
                          <a:effectLst/>
                          <a:latin typeface="Arial" pitchFamily="34" charset="0"/>
                          <a:ea typeface="Times New Roman"/>
                          <a:cs typeface="Arial" pitchFamily="34" charset="0"/>
                        </a:rPr>
                        <a:t>Do you know the size of an A4 page in cm.</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493703"/>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840761" cy="5632311"/>
          </a:xfrm>
          <a:prstGeom prst="rect">
            <a:avLst/>
          </a:prstGeom>
        </p:spPr>
        <p:txBody>
          <a:bodyPr wrap="square">
            <a:spAutoFit/>
          </a:bodyPr>
          <a:lstStyle/>
          <a:p>
            <a:pPr marL="269875" indent="-269875">
              <a:spcAft>
                <a:spcPts val="0"/>
              </a:spcAft>
              <a:buClr>
                <a:srgbClr val="00B050"/>
              </a:buClr>
              <a:buFont typeface="Wingdings 3" panose="05040102010807070707" pitchFamily="18" charset="2"/>
              <a:buChar char=""/>
            </a:pPr>
            <a:r>
              <a:rPr lang="en-US" sz="1500" dirty="0" smtClean="0"/>
              <a:t>In the working environment, you will learn through practice, what kind of document is the most appropriate for the purpose given</a:t>
            </a:r>
            <a:r>
              <a:rPr lang="en-US" sz="1500" dirty="0"/>
              <a:t>. </a:t>
            </a:r>
            <a:r>
              <a:rPr lang="en-US" sz="1500" dirty="0" smtClean="0"/>
              <a:t>This includes </a:t>
            </a:r>
            <a:r>
              <a:rPr lang="en-US" sz="1500" dirty="0"/>
              <a:t>appropriateness of different types of communication in different situation, including such considerations as recipients/audience, message content, resource efficiency, speed, clarity, effectiveness.</a:t>
            </a:r>
          </a:p>
          <a:p>
            <a:pPr marL="269875" indent="-269875">
              <a:spcAft>
                <a:spcPts val="0"/>
              </a:spcAft>
              <a:buClr>
                <a:srgbClr val="00B050"/>
              </a:buClr>
              <a:buFont typeface="Wingdings 3" panose="05040102010807070707" pitchFamily="18" charset="2"/>
              <a:buChar char=""/>
            </a:pPr>
            <a:r>
              <a:rPr lang="en-US" sz="1500" dirty="0" smtClean="0"/>
              <a:t>How </a:t>
            </a:r>
            <a:r>
              <a:rPr lang="en-US" sz="1500" dirty="0"/>
              <a:t>and when to use different types of </a:t>
            </a:r>
            <a:r>
              <a:rPr lang="en-US" sz="1500" dirty="0" smtClean="0"/>
              <a:t>communication include:</a:t>
            </a:r>
            <a:endParaRPr lang="en-US" sz="1500" dirty="0"/>
          </a:p>
          <a:p>
            <a:pPr marL="541338" lvl="1" indent="-254000">
              <a:spcAft>
                <a:spcPts val="0"/>
              </a:spcAft>
              <a:buClr>
                <a:srgbClr val="00B050"/>
              </a:buClr>
              <a:buFont typeface="Wingdings 3" panose="05040102010807070707" pitchFamily="18" charset="2"/>
              <a:buChar char=""/>
            </a:pPr>
            <a:r>
              <a:rPr lang="en-US" sz="1500" b="1" dirty="0" smtClean="0"/>
              <a:t>Formal communication </a:t>
            </a:r>
            <a:r>
              <a:rPr lang="en-US" sz="1500" dirty="0" smtClean="0"/>
              <a:t>– communicating directly to customers or staff in an official capacity, having things written down, stored, and used later such as letters of complaint, end of year reports and invites. These vary in quality and paper etc. as stated before but they contain differences.</a:t>
            </a:r>
            <a:endParaRPr lang="en-US" sz="1500" dirty="0"/>
          </a:p>
          <a:p>
            <a:pPr marL="901700" lvl="2" indent="-342900">
              <a:spcAft>
                <a:spcPts val="0"/>
              </a:spcAft>
              <a:buClr>
                <a:srgbClr val="00B050"/>
              </a:buClr>
              <a:buFont typeface="Wingdings 3" panose="05040102010807070707" pitchFamily="18" charset="2"/>
              <a:buChar char=""/>
            </a:pPr>
            <a:r>
              <a:rPr lang="en-US" sz="1500" b="1" dirty="0" smtClean="0"/>
              <a:t>Letter</a:t>
            </a:r>
            <a:r>
              <a:rPr lang="en-US" sz="1500" dirty="0" smtClean="0"/>
              <a:t> – Formal means they are broken down, straight to the point, tend to be all that is needed to know with a method of asking or receiving more information through contact details. Aimed at a specific audience.</a:t>
            </a:r>
            <a:endParaRPr lang="en-US" sz="1500" dirty="0"/>
          </a:p>
          <a:p>
            <a:pPr marL="901700" lvl="2" indent="-342900">
              <a:spcAft>
                <a:spcPts val="0"/>
              </a:spcAft>
              <a:buClr>
                <a:srgbClr val="00B050"/>
              </a:buClr>
              <a:buFont typeface="Wingdings 3" panose="05040102010807070707" pitchFamily="18" charset="2"/>
              <a:buChar char=""/>
            </a:pPr>
            <a:r>
              <a:rPr lang="en-US" sz="1500" b="1" dirty="0" smtClean="0"/>
              <a:t>Report</a:t>
            </a:r>
            <a:r>
              <a:rPr lang="en-US" sz="1500" dirty="0" smtClean="0"/>
              <a:t> – A summary of an event with a lot of detail, aimed at a limited audience of interested parties such as a company report for shareholders. Tends to contain different methods of communicating, tables, charts etc., printed often in colour on good paper. The </a:t>
            </a:r>
            <a:r>
              <a:rPr lang="en-US" sz="1500" dirty="0"/>
              <a:t>standard elements of a written report, i.e.</a:t>
            </a:r>
          </a:p>
          <a:p>
            <a:pPr marL="1158875" lvl="2" indent="-258763">
              <a:spcAft>
                <a:spcPts val="0"/>
              </a:spcAft>
              <a:buClr>
                <a:srgbClr val="00B050"/>
              </a:buClr>
              <a:buFont typeface="Arial" panose="020B0604020202020204" pitchFamily="34" charset="0"/>
              <a:buChar char="•"/>
            </a:pPr>
            <a:r>
              <a:rPr lang="en-US" sz="1500" dirty="0" smtClean="0"/>
              <a:t>Title, Introduction, Body, Conclusions, Recommendations, Appendix </a:t>
            </a:r>
            <a:r>
              <a:rPr lang="en-US" sz="1500" dirty="0"/>
              <a:t>and references (if required</a:t>
            </a:r>
            <a:r>
              <a:rPr lang="en-US" sz="1500" dirty="0" smtClean="0"/>
              <a:t>).</a:t>
            </a:r>
            <a:endParaRPr lang="en-US" sz="1500" dirty="0"/>
          </a:p>
          <a:p>
            <a:pPr marL="901700" lvl="2" indent="-342900">
              <a:spcAft>
                <a:spcPts val="0"/>
              </a:spcAft>
              <a:buClr>
                <a:srgbClr val="00B050"/>
              </a:buClr>
              <a:buFont typeface="Wingdings 3" panose="05040102010807070707" pitchFamily="18" charset="2"/>
              <a:buChar char=""/>
            </a:pPr>
            <a:r>
              <a:rPr lang="en-US" sz="1500" b="1" dirty="0" smtClean="0"/>
              <a:t>Notice</a:t>
            </a:r>
            <a:r>
              <a:rPr lang="en-US" sz="1500" dirty="0" smtClean="0"/>
              <a:t> – short, to the point, tends to be close to the time and direct in terms of content. Needs to appeal to a wide audience such as a meeting, warning or indication of something.</a:t>
            </a:r>
            <a:endParaRPr lang="en-US" sz="1500" dirty="0"/>
          </a:p>
        </p:txBody>
      </p:sp>
      <p:sp>
        <p:nvSpPr>
          <p:cNvPr id="14"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pic>
        <p:nvPicPr>
          <p:cNvPr id="2" name="Picture 1">
            <a:hlinkClick r:id="rId3" action="ppaction://hlinkfile"/>
          </p:cNvPr>
          <p:cNvPicPr>
            <a:picLocks noChangeAspect="1"/>
          </p:cNvPicPr>
          <p:nvPr/>
        </p:nvPicPr>
        <p:blipFill rotWithShape="1">
          <a:blip r:embed="rId4" cstate="print">
            <a:extLst>
              <a:ext uri="{28A0092B-C50C-407E-A947-70E740481C1C}">
                <a14:useLocalDpi xmlns:a14="http://schemas.microsoft.com/office/drawing/2010/main" val="0"/>
              </a:ext>
            </a:extLst>
          </a:blip>
          <a:srcRect l="10585" t="9051" r="10585" b="20600"/>
          <a:stretch/>
        </p:blipFill>
        <p:spPr>
          <a:xfrm>
            <a:off x="7092280" y="1124745"/>
            <a:ext cx="1728192" cy="1800200"/>
          </a:xfrm>
          <a:prstGeom prst="rect">
            <a:avLst/>
          </a:prstGeom>
          <a:effectLst>
            <a:outerShdw blurRad="101600" dist="38100" dir="2700000" sx="102000" sy="102000" algn="tl" rotWithShape="0">
              <a:prstClr val="black">
                <a:alpha val="40000"/>
              </a:prstClr>
            </a:outerShdw>
          </a:effectLst>
        </p:spPr>
      </p:pic>
      <p:pic>
        <p:nvPicPr>
          <p:cNvPr id="3" name="Picture 2">
            <a:hlinkClick r:id="rId5" action="ppaction://hlinkfile"/>
          </p:cNvPr>
          <p:cNvPicPr>
            <a:picLocks noChangeAspect="1"/>
          </p:cNvPicPr>
          <p:nvPr/>
        </p:nvPicPr>
        <p:blipFill rotWithShape="1">
          <a:blip r:embed="rId6" cstate="print">
            <a:extLst>
              <a:ext uri="{28A0092B-C50C-407E-A947-70E740481C1C}">
                <a14:useLocalDpi xmlns:a14="http://schemas.microsoft.com/office/drawing/2010/main" val="0"/>
              </a:ext>
            </a:extLst>
          </a:blip>
          <a:srcRect l="6214" t="3713" r="12851" b="2838"/>
          <a:stretch/>
        </p:blipFill>
        <p:spPr>
          <a:xfrm>
            <a:off x="7092280" y="4437112"/>
            <a:ext cx="1728192" cy="2160240"/>
          </a:xfrm>
          <a:prstGeom prst="rect">
            <a:avLst/>
          </a:prstGeom>
          <a:effectLst>
            <a:outerShdw blurRad="101600" dist="38100" dir="2700000" sx="102000" sy="102000" algn="tl" rotWithShape="0">
              <a:prstClr val="black">
                <a:alpha val="40000"/>
              </a:prstClr>
            </a:outerShdw>
          </a:effectLst>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20272" y="3016003"/>
            <a:ext cx="1798801" cy="1349101"/>
          </a:xfrm>
          <a:prstGeom prst="rect">
            <a:avLst/>
          </a:prstGeom>
          <a:effectLst>
            <a:outerShdw blurRad="101600" dist="38100" dir="2700000" sx="102000" sy="102000" algn="tl" rotWithShape="0">
              <a:prstClr val="black">
                <a:alpha val="40000"/>
              </a:prstClr>
            </a:outerShdw>
          </a:effectLst>
        </p:spPr>
      </p:pic>
    </p:spTree>
    <p:extLst>
      <p:ext uri="{BB962C8B-B14F-4D97-AF65-F5344CB8AC3E}">
        <p14:creationId xmlns:p14="http://schemas.microsoft.com/office/powerpoint/2010/main" val="57000714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647700"/>
          </a:xfrm>
          <a:prstGeom prst="rect">
            <a:avLst/>
          </a:prstGeom>
        </p:spPr>
        <p:txBody>
          <a:bodyPr wrap="square">
            <a:spAutoFit/>
          </a:bodyPr>
          <a:lstStyle/>
          <a:p>
            <a:pPr marL="360363" lvl="1" indent="-360363">
              <a:spcAft>
                <a:spcPts val="0"/>
              </a:spcAft>
              <a:buClr>
                <a:srgbClr val="00B050"/>
              </a:buClr>
              <a:buFont typeface="Wingdings 3" panose="05040102010807070707" pitchFamily="18" charset="2"/>
              <a:buChar char=""/>
            </a:pPr>
            <a:r>
              <a:rPr lang="en-US" sz="1900" b="1" dirty="0" smtClean="0"/>
              <a:t>Verbal communication</a:t>
            </a:r>
            <a:r>
              <a:rPr lang="en-US" sz="1900" dirty="0"/>
              <a:t> </a:t>
            </a:r>
            <a:r>
              <a:rPr lang="en-US" sz="1900" dirty="0" smtClean="0"/>
              <a:t>– Communication that involves talking, often one-to-one or in a discussion, sometimes through distant medium, </a:t>
            </a:r>
            <a:r>
              <a:rPr lang="en-US" sz="1900" dirty="0"/>
              <a:t>i.e</a:t>
            </a:r>
            <a:r>
              <a:rPr lang="en-US" sz="1900" dirty="0" smtClean="0"/>
              <a:t>., </a:t>
            </a:r>
            <a:endParaRPr lang="en-US" sz="1900" dirty="0"/>
          </a:p>
          <a:p>
            <a:pPr marL="720725" lvl="2" indent="-342900">
              <a:spcAft>
                <a:spcPts val="0"/>
              </a:spcAft>
              <a:buClr>
                <a:srgbClr val="00B050"/>
              </a:buClr>
              <a:buFont typeface="Wingdings 3" panose="05040102010807070707" pitchFamily="18" charset="2"/>
              <a:buChar char=""/>
            </a:pPr>
            <a:r>
              <a:rPr lang="en-US" sz="1900" b="1" dirty="0" smtClean="0"/>
              <a:t>Telephone</a:t>
            </a:r>
            <a:r>
              <a:rPr lang="en-US" sz="1900" dirty="0" smtClean="0"/>
              <a:t> – One to one but not face to face, can be through VOIP but limited in terms of body gestures. Can be instructive and can negotiate results, not formal as the conversation will not always be recorded. Examples include, telephone support, direct C2B sales, instant messaging directly to a customer.</a:t>
            </a:r>
            <a:endParaRPr lang="en-US" sz="1900" dirty="0"/>
          </a:p>
          <a:p>
            <a:pPr marL="720725" lvl="2" indent="-342900">
              <a:spcAft>
                <a:spcPts val="0"/>
              </a:spcAft>
              <a:buClr>
                <a:srgbClr val="00B050"/>
              </a:buClr>
              <a:buFont typeface="Wingdings 3" panose="05040102010807070707" pitchFamily="18" charset="2"/>
              <a:buChar char=""/>
            </a:pPr>
            <a:r>
              <a:rPr lang="en-US" sz="1900" b="1" dirty="0" smtClean="0"/>
              <a:t>Message</a:t>
            </a:r>
            <a:r>
              <a:rPr lang="en-US" sz="1900" dirty="0" smtClean="0"/>
              <a:t> – Can be text, social media or a note, is formal in that it can be stored but not very formal as it involves follow up. Examples include reminders, notice board notes or texts. Considerations include recipients/audience ability to see the message, </a:t>
            </a:r>
            <a:r>
              <a:rPr lang="en-US" sz="1900" dirty="0"/>
              <a:t>message </a:t>
            </a:r>
            <a:r>
              <a:rPr lang="en-US" sz="1900" dirty="0" smtClean="0"/>
              <a:t>content and preciseness.</a:t>
            </a:r>
            <a:endParaRPr lang="en-US" sz="1900" dirty="0"/>
          </a:p>
          <a:p>
            <a:pPr marL="720725" lvl="2" indent="-342900">
              <a:spcAft>
                <a:spcPts val="0"/>
              </a:spcAft>
              <a:buClr>
                <a:srgbClr val="00B050"/>
              </a:buClr>
              <a:buFont typeface="Wingdings 3" panose="05040102010807070707" pitchFamily="18" charset="2"/>
              <a:buChar char=""/>
            </a:pPr>
            <a:r>
              <a:rPr lang="en-US" sz="1900" b="1" dirty="0" smtClean="0"/>
              <a:t>Face </a:t>
            </a:r>
            <a:r>
              <a:rPr lang="en-US" sz="1900" b="1" dirty="0"/>
              <a:t>to </a:t>
            </a:r>
            <a:r>
              <a:rPr lang="en-US" sz="1900" b="1" dirty="0" smtClean="0"/>
              <a:t>face </a:t>
            </a:r>
            <a:r>
              <a:rPr lang="en-US" sz="1900" dirty="0" smtClean="0"/>
              <a:t>– Communication that tends to be done in front of the customer such as shop sales, shop bookings like a Travel Agents, or direct communication between B2B or B2C. These tend to be informal as they are not recorded and need auctioning so it takes more work. It also involves transport and time which cost but they tend to be more negotiable, more direct and better for certain businesses like Restaurants, Clothing and Car Sales and meetings.</a:t>
            </a:r>
            <a:endParaRPr lang="en-US" sz="1900" dirty="0"/>
          </a:p>
        </p:txBody>
      </p:sp>
      <p:sp>
        <p:nvSpPr>
          <p:cNvPr id="14"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spTree>
    <p:extLst>
      <p:ext uri="{BB962C8B-B14F-4D97-AF65-F5344CB8AC3E}">
        <p14:creationId xmlns:p14="http://schemas.microsoft.com/office/powerpoint/2010/main" val="404946607"/>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984777" cy="5632311"/>
          </a:xfrm>
          <a:prstGeom prst="rect">
            <a:avLst/>
          </a:prstGeom>
        </p:spPr>
        <p:txBody>
          <a:bodyPr wrap="square">
            <a:spAutoFit/>
          </a:bodyPr>
          <a:lstStyle/>
          <a:p>
            <a:pPr marL="360363" lvl="1" indent="-342900">
              <a:spcAft>
                <a:spcPts val="0"/>
              </a:spcAft>
              <a:buClr>
                <a:srgbClr val="00B050"/>
              </a:buClr>
              <a:buFont typeface="Wingdings 3" panose="05040102010807070707" pitchFamily="18" charset="2"/>
              <a:buChar char=""/>
            </a:pPr>
            <a:r>
              <a:rPr lang="en-US" sz="1500" b="1" dirty="0" smtClean="0"/>
              <a:t>Marketing documentation </a:t>
            </a:r>
            <a:r>
              <a:rPr lang="en-US" sz="1500" dirty="0"/>
              <a:t>-  </a:t>
            </a:r>
            <a:r>
              <a:rPr lang="en-US" sz="1500" dirty="0" smtClean="0"/>
              <a:t>This includes materials sent out for the public to see and can be either information (telling the audience of something specific) or persuasive (trying to convince the audience of something). Examples include:</a:t>
            </a:r>
            <a:endParaRPr lang="en-US" sz="1500" dirty="0"/>
          </a:p>
          <a:p>
            <a:pPr marL="631825" lvl="2" indent="-342900">
              <a:spcAft>
                <a:spcPts val="0"/>
              </a:spcAft>
              <a:buClr>
                <a:srgbClr val="00B050"/>
              </a:buClr>
              <a:buFont typeface="Wingdings 3" panose="05040102010807070707" pitchFamily="18" charset="2"/>
              <a:buChar char=""/>
            </a:pPr>
            <a:r>
              <a:rPr lang="en-US" sz="1500" b="1" dirty="0" smtClean="0"/>
              <a:t>Business </a:t>
            </a:r>
            <a:r>
              <a:rPr lang="en-US" sz="1500" b="1" dirty="0"/>
              <a:t>card </a:t>
            </a:r>
            <a:r>
              <a:rPr lang="en-US" sz="1500" dirty="0" smtClean="0"/>
              <a:t>– Small, handed out or collected at point, contains a small amount of useful information such as name, title, email and phone number. Quality is important and design sets an impression.</a:t>
            </a:r>
            <a:endParaRPr lang="en-US" sz="1500" dirty="0"/>
          </a:p>
          <a:p>
            <a:pPr marL="631825" lvl="2" indent="-342900">
              <a:spcAft>
                <a:spcPts val="0"/>
              </a:spcAft>
              <a:buClr>
                <a:srgbClr val="00B050"/>
              </a:buClr>
              <a:buFont typeface="Wingdings 3" panose="05040102010807070707" pitchFamily="18" charset="2"/>
              <a:buChar char=""/>
            </a:pPr>
            <a:r>
              <a:rPr lang="en-US" sz="1500" b="1" dirty="0" smtClean="0"/>
              <a:t>Press </a:t>
            </a:r>
            <a:r>
              <a:rPr lang="en-US" sz="1500" b="1" dirty="0"/>
              <a:t>release </a:t>
            </a:r>
            <a:r>
              <a:rPr lang="en-US" sz="1500" dirty="0" smtClean="0"/>
              <a:t>– One way communication on something such as news event, release date, description of a product or recall. Tends to be specific, informative and brief. Can be done electronically or face to face.</a:t>
            </a:r>
            <a:endParaRPr lang="en-US" sz="1500" dirty="0"/>
          </a:p>
          <a:p>
            <a:pPr marL="631825" lvl="2" indent="-342900">
              <a:spcAft>
                <a:spcPts val="0"/>
              </a:spcAft>
              <a:buClr>
                <a:srgbClr val="00B050"/>
              </a:buClr>
              <a:buFont typeface="Wingdings 3" panose="05040102010807070707" pitchFamily="18" charset="2"/>
              <a:buChar char=""/>
            </a:pPr>
            <a:r>
              <a:rPr lang="en-US" sz="1500" b="1" dirty="0" smtClean="0"/>
              <a:t>Promotional </a:t>
            </a:r>
            <a:r>
              <a:rPr lang="en-US" sz="1500" b="1" dirty="0"/>
              <a:t>literature </a:t>
            </a:r>
            <a:r>
              <a:rPr lang="en-US" sz="1500" dirty="0" smtClean="0"/>
              <a:t>– Posters, leaflets, flyers banners, either informative or persuasive, tends to have little detail and more style. Can also include newsletters that have more detail and less style. These are set to promote a business by whatever  means and contain a lot of visual imagery to encourage or entice. For example a food flyer from a restaurant would have images of the food and some promotional pricing strategy you learned at GCSE. Posters would be informative.</a:t>
            </a:r>
          </a:p>
          <a:p>
            <a:pPr marL="631825" lvl="2" indent="-342900">
              <a:spcAft>
                <a:spcPts val="0"/>
              </a:spcAft>
              <a:buClr>
                <a:srgbClr val="00B050"/>
              </a:buClr>
              <a:buFont typeface="Wingdings 3" panose="05040102010807070707" pitchFamily="18" charset="2"/>
              <a:buChar char=""/>
            </a:pPr>
            <a:r>
              <a:rPr lang="en-US" sz="1500" b="1" dirty="0" smtClean="0"/>
              <a:t>Questionnaire</a:t>
            </a:r>
            <a:r>
              <a:rPr lang="en-US" sz="1500" dirty="0" smtClean="0"/>
              <a:t> – These are designed to be purely informative, gathering information, a series of questions either read out (does not matter what they look like) or filled in (quality matters). Goldilocks theory of not too long and not too short works well.</a:t>
            </a:r>
            <a:endParaRPr lang="en-US" sz="1500" dirty="0"/>
          </a:p>
          <a:p>
            <a:pPr marL="631825" lvl="2" indent="-342900">
              <a:spcAft>
                <a:spcPts val="0"/>
              </a:spcAft>
              <a:buClr>
                <a:srgbClr val="00B050"/>
              </a:buClr>
              <a:buFont typeface="Wingdings 3" panose="05040102010807070707" pitchFamily="18" charset="2"/>
              <a:buChar char=""/>
            </a:pPr>
            <a:r>
              <a:rPr lang="en-US" sz="1500" b="1" dirty="0" smtClean="0"/>
              <a:t>Data </a:t>
            </a:r>
            <a:r>
              <a:rPr lang="en-US" sz="1500" b="1" dirty="0"/>
              <a:t>collection sheet </a:t>
            </a:r>
            <a:r>
              <a:rPr lang="en-US" sz="1500" dirty="0" smtClean="0"/>
              <a:t>– Deigned for the target audience on mind, easy to fill in, easy to count. For example a data collection sheet for customer purchases will have areas for ticking and a count box for tallying.</a:t>
            </a:r>
            <a:endParaRPr lang="en-US" sz="1500" dirty="0"/>
          </a:p>
        </p:txBody>
      </p:sp>
      <p:sp>
        <p:nvSpPr>
          <p:cNvPr id="14"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pic>
        <p:nvPicPr>
          <p:cNvPr id="2" name="Picture 1">
            <a:hlinkClick r:id="rId3" action="ppaction://hlinkfile"/>
          </p:cNvPr>
          <p:cNvPicPr>
            <a:picLocks noChangeAspect="1"/>
          </p:cNvPicPr>
          <p:nvPr/>
        </p:nvPicPr>
        <p:blipFill rotWithShape="1">
          <a:blip r:embed="rId4" cstate="print">
            <a:extLst>
              <a:ext uri="{28A0092B-C50C-407E-A947-70E740481C1C}">
                <a14:useLocalDpi xmlns:a14="http://schemas.microsoft.com/office/drawing/2010/main" val="0"/>
              </a:ext>
            </a:extLst>
          </a:blip>
          <a:srcRect l="14978" t="51208" r="17394" b="8940"/>
          <a:stretch/>
        </p:blipFill>
        <p:spPr>
          <a:xfrm>
            <a:off x="7236296" y="1052736"/>
            <a:ext cx="1584176" cy="933532"/>
          </a:xfrm>
          <a:prstGeom prst="rect">
            <a:avLst/>
          </a:prstGeom>
          <a:effectLst>
            <a:outerShdw blurRad="101600" dist="38100" dir="2700000" sx="102000" sy="102000" algn="tl" rotWithShape="0">
              <a:prstClr val="black">
                <a:alpha val="40000"/>
              </a:prstClr>
            </a:outerShdw>
          </a:effectLst>
        </p:spPr>
      </p:pic>
      <p:pic>
        <p:nvPicPr>
          <p:cNvPr id="3" name="Picture 2">
            <a:hlinkClick r:id="rId5"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36296" y="5304399"/>
            <a:ext cx="1584176" cy="1292952"/>
          </a:xfrm>
          <a:prstGeom prst="rect">
            <a:avLst/>
          </a:prstGeom>
          <a:effectLst>
            <a:outerShdw blurRad="101600" dist="38100" dir="2700000" sx="102000" sy="102000" algn="tl" rotWithShape="0">
              <a:prstClr val="black">
                <a:alpha val="40000"/>
              </a:prstClr>
            </a:outerShdw>
          </a:effectLst>
        </p:spPr>
      </p:pic>
      <p:pic>
        <p:nvPicPr>
          <p:cNvPr id="4" name="Picture 3">
            <a:hlinkClick r:id="rId7" action="ppaction://hlinkfile"/>
          </p:cNvPr>
          <p:cNvPicPr>
            <a:picLocks noChangeAspect="1"/>
          </p:cNvPicPr>
          <p:nvPr/>
        </p:nvPicPr>
        <p:blipFill rotWithShape="1">
          <a:blip r:embed="rId8" cstate="print">
            <a:extLst>
              <a:ext uri="{28A0092B-C50C-407E-A947-70E740481C1C}">
                <a14:useLocalDpi xmlns:a14="http://schemas.microsoft.com/office/drawing/2010/main" val="0"/>
              </a:ext>
            </a:extLst>
          </a:blip>
          <a:srcRect l="7604" t="2496" r="8150" b="14650"/>
          <a:stretch/>
        </p:blipFill>
        <p:spPr>
          <a:xfrm>
            <a:off x="7236296" y="2060848"/>
            <a:ext cx="1584176" cy="2016224"/>
          </a:xfrm>
          <a:prstGeom prst="rect">
            <a:avLst/>
          </a:prstGeom>
          <a:effectLst>
            <a:outerShdw blurRad="101600" dist="38100" dir="2700000" sx="102000" sy="102000" algn="tl" rotWithShape="0">
              <a:prstClr val="black">
                <a:alpha val="40000"/>
              </a:prstClr>
            </a:outerShdw>
          </a:effectLst>
        </p:spPr>
      </p:pic>
      <p:pic>
        <p:nvPicPr>
          <p:cNvPr id="5" name="Picture 4">
            <a:hlinkClick r:id="rId9" action="ppaction://hlinkfile"/>
          </p:cNvPr>
          <p:cNvPicPr>
            <a:picLocks noChangeAspect="1"/>
          </p:cNvPicPr>
          <p:nvPr/>
        </p:nvPicPr>
        <p:blipFill rotWithShape="1">
          <a:blip r:embed="rId10" cstate="print">
            <a:extLst>
              <a:ext uri="{28A0092B-C50C-407E-A947-70E740481C1C}">
                <a14:useLocalDpi xmlns:a14="http://schemas.microsoft.com/office/drawing/2010/main" val="0"/>
              </a:ext>
            </a:extLst>
          </a:blip>
          <a:srcRect l="7646" r="14392" b="17732"/>
          <a:stretch/>
        </p:blipFill>
        <p:spPr>
          <a:xfrm>
            <a:off x="7236296" y="4221087"/>
            <a:ext cx="1584176" cy="940327"/>
          </a:xfrm>
          <a:prstGeom prst="rect">
            <a:avLst/>
          </a:prstGeom>
          <a:effectLst>
            <a:outerShdw blurRad="101600" dist="38100" dir="2700000" sx="102000" sy="102000" algn="tl" rotWithShape="0">
              <a:prstClr val="black">
                <a:alpha val="40000"/>
              </a:prstClr>
            </a:outerShdw>
          </a:effectLst>
        </p:spPr>
      </p:pic>
    </p:spTree>
    <p:extLst>
      <p:ext uri="{BB962C8B-B14F-4D97-AF65-F5344CB8AC3E}">
        <p14:creationId xmlns:p14="http://schemas.microsoft.com/office/powerpoint/2010/main" val="280640161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840761" cy="5693866"/>
          </a:xfrm>
          <a:prstGeom prst="rect">
            <a:avLst/>
          </a:prstGeom>
        </p:spPr>
        <p:txBody>
          <a:bodyPr wrap="square">
            <a:spAutoFit/>
          </a:bodyPr>
          <a:lstStyle/>
          <a:p>
            <a:pPr marL="269875" lvl="1" indent="-252413">
              <a:spcAft>
                <a:spcPts val="0"/>
              </a:spcAft>
              <a:buClr>
                <a:srgbClr val="00B050"/>
              </a:buClr>
              <a:buFont typeface="Wingdings 3" panose="05040102010807070707" pitchFamily="18" charset="2"/>
              <a:buChar char=""/>
            </a:pPr>
            <a:r>
              <a:rPr lang="en-US" sz="1400" b="1" dirty="0" smtClean="0"/>
              <a:t>Electronic communication </a:t>
            </a:r>
            <a:r>
              <a:rPr lang="en-US" sz="1400" dirty="0" smtClean="0"/>
              <a:t>-  </a:t>
            </a:r>
            <a:r>
              <a:rPr lang="en-US" sz="1400" dirty="0"/>
              <a:t>i.e.</a:t>
            </a:r>
          </a:p>
          <a:p>
            <a:pPr marL="541338" lvl="2" indent="-254000">
              <a:spcAft>
                <a:spcPts val="0"/>
              </a:spcAft>
              <a:buClr>
                <a:srgbClr val="00B050"/>
              </a:buClr>
              <a:buFont typeface="Wingdings 3" panose="05040102010807070707" pitchFamily="18" charset="2"/>
              <a:buChar char=""/>
            </a:pPr>
            <a:r>
              <a:rPr lang="en-US" sz="1400" b="1" dirty="0" smtClean="0"/>
              <a:t>Email</a:t>
            </a:r>
            <a:r>
              <a:rPr lang="en-US" sz="1400" dirty="0" smtClean="0"/>
              <a:t> – An instant communication that can be sent to one or multiple people, can include attachments and as much detail as necessary. Should be written in a similar way to a letter, and can contain privacy setting and Confirm Read settings to make it more formal. Examples of business use include delivery or purchase confirmation, direct contact with purchases and purchaser, sending marketing materials and reminders.</a:t>
            </a:r>
            <a:endParaRPr lang="en-US" sz="1400" dirty="0"/>
          </a:p>
          <a:p>
            <a:pPr marL="541338" lvl="2" indent="-254000">
              <a:spcAft>
                <a:spcPts val="0"/>
              </a:spcAft>
              <a:buClr>
                <a:srgbClr val="00B050"/>
              </a:buClr>
              <a:buFont typeface="Wingdings 3" panose="05040102010807070707" pitchFamily="18" charset="2"/>
              <a:buChar char=""/>
            </a:pPr>
            <a:r>
              <a:rPr lang="en-US" sz="1400" b="1" dirty="0" smtClean="0"/>
              <a:t>Text </a:t>
            </a:r>
            <a:r>
              <a:rPr lang="en-US" sz="1400" b="1" dirty="0"/>
              <a:t>message/short message service </a:t>
            </a:r>
            <a:r>
              <a:rPr lang="en-US" sz="1400" dirty="0"/>
              <a:t>(SMS</a:t>
            </a:r>
            <a:r>
              <a:rPr lang="en-US" sz="1400" dirty="0" smtClean="0"/>
              <a:t>) – Short and can be confirmed on  delivery so they are formal, tend to be used as reminders or as support such as login codes, limited in style due to their short number of characters. </a:t>
            </a:r>
            <a:endParaRPr lang="en-US" sz="1400" dirty="0"/>
          </a:p>
          <a:p>
            <a:pPr marL="541338" lvl="2" indent="-254000">
              <a:spcAft>
                <a:spcPts val="0"/>
              </a:spcAft>
              <a:buClr>
                <a:srgbClr val="00B050"/>
              </a:buClr>
              <a:buFont typeface="Wingdings 3" panose="05040102010807070707" pitchFamily="18" charset="2"/>
              <a:buChar char=""/>
            </a:pPr>
            <a:r>
              <a:rPr lang="en-US" sz="1400" b="1" dirty="0" smtClean="0"/>
              <a:t>Picture </a:t>
            </a:r>
            <a:r>
              <a:rPr lang="en-US" sz="1400" b="1" dirty="0"/>
              <a:t>message/multimedia messaging </a:t>
            </a:r>
            <a:r>
              <a:rPr lang="en-US" sz="1400" b="1" dirty="0" smtClean="0"/>
              <a:t>service </a:t>
            </a:r>
            <a:r>
              <a:rPr lang="en-US" sz="1400" dirty="0" smtClean="0"/>
              <a:t>(MMS) – sending images and documents via the internet such as images of houses for an estate agent. Used as formal communication, contains little details on the content but a lot ion the attachment.</a:t>
            </a:r>
            <a:endParaRPr lang="en-US" sz="1400" dirty="0"/>
          </a:p>
          <a:p>
            <a:pPr marL="541338" lvl="2" indent="-254000">
              <a:spcAft>
                <a:spcPts val="0"/>
              </a:spcAft>
              <a:buClr>
                <a:srgbClr val="00B050"/>
              </a:buClr>
              <a:buFont typeface="Wingdings 3" panose="05040102010807070707" pitchFamily="18" charset="2"/>
              <a:buChar char=""/>
            </a:pPr>
            <a:r>
              <a:rPr lang="en-US" sz="1400" b="1" dirty="0" smtClean="0"/>
              <a:t>Social </a:t>
            </a:r>
            <a:r>
              <a:rPr lang="en-US" sz="1400" b="1" dirty="0"/>
              <a:t>media </a:t>
            </a:r>
            <a:r>
              <a:rPr lang="en-US" sz="1400" dirty="0" smtClean="0"/>
              <a:t>– Used to communicate a lot of information to a wide audience of connected and interested parties, such as a company media profile showing updates and areas on interest to customers as part of their feed. Can contain images, text and media content and appeals to a growing group.</a:t>
            </a:r>
            <a:endParaRPr lang="en-US" sz="1400" dirty="0"/>
          </a:p>
          <a:p>
            <a:pPr marL="541338" lvl="2" indent="-254000">
              <a:spcAft>
                <a:spcPts val="0"/>
              </a:spcAft>
              <a:buClr>
                <a:srgbClr val="00B050"/>
              </a:buClr>
              <a:buFont typeface="Wingdings 3" panose="05040102010807070707" pitchFamily="18" charset="2"/>
              <a:buChar char=""/>
            </a:pPr>
            <a:r>
              <a:rPr lang="en-US" sz="1400" b="1" dirty="0" smtClean="0"/>
              <a:t>Web </a:t>
            </a:r>
            <a:r>
              <a:rPr lang="en-US" sz="1400" b="1" dirty="0"/>
              <a:t>page </a:t>
            </a:r>
            <a:r>
              <a:rPr lang="en-US" sz="1400" dirty="0" smtClean="0"/>
              <a:t>– Like social media with less live updates, contain almost unlimited information and media content, can entertain as well as demonstrate and can be used in conjunction with media such as Forums and Wikis to keep customers up to ate and supported.</a:t>
            </a:r>
            <a:endParaRPr lang="en-US" sz="1400" dirty="0"/>
          </a:p>
          <a:p>
            <a:pPr marL="541338" lvl="2" indent="-254000">
              <a:spcAft>
                <a:spcPts val="0"/>
              </a:spcAft>
              <a:buClr>
                <a:srgbClr val="00B050"/>
              </a:buClr>
              <a:buFont typeface="Wingdings 3" panose="05040102010807070707" pitchFamily="18" charset="2"/>
              <a:buChar char=""/>
            </a:pPr>
            <a:r>
              <a:rPr lang="en-US" sz="1400" b="1" dirty="0" smtClean="0"/>
              <a:t>Presentation </a:t>
            </a:r>
            <a:r>
              <a:rPr lang="en-US" sz="1400" b="1" dirty="0"/>
              <a:t>slides </a:t>
            </a:r>
            <a:r>
              <a:rPr lang="en-US" sz="1400" dirty="0" smtClean="0"/>
              <a:t>– Have rules, can contain a small amount of information and media content but is formal. Tends to require more practical demonstration like lessons but can be consistently improved upon and reused.</a:t>
            </a:r>
            <a:endParaRPr lang="en-US" sz="1400" dirty="0"/>
          </a:p>
        </p:txBody>
      </p:sp>
      <p:sp>
        <p:nvSpPr>
          <p:cNvPr id="14"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pic>
        <p:nvPicPr>
          <p:cNvPr id="3" name="Picture 2"/>
          <p:cNvPicPr>
            <a:picLocks noChangeAspect="1"/>
          </p:cNvPicPr>
          <p:nvPr/>
        </p:nvPicPr>
        <p:blipFill rotWithShape="1">
          <a:blip r:embed="rId3"/>
          <a:srcRect l="27310" t="15548" r="50000" b="55906"/>
          <a:stretch/>
        </p:blipFill>
        <p:spPr>
          <a:xfrm>
            <a:off x="7092280" y="5374972"/>
            <a:ext cx="1728193" cy="1222380"/>
          </a:xfrm>
          <a:prstGeom prst="rect">
            <a:avLst/>
          </a:prstGeom>
          <a:effectLst>
            <a:outerShdw blurRad="101600" dist="38100" dir="2700000" sx="102000" sy="102000" algn="tl" rotWithShape="0">
              <a:prstClr val="black">
                <a:alpha val="40000"/>
              </a:prstClr>
            </a:outerShdw>
          </a:effectLst>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3860" t="7444" r="10958" b="17458"/>
          <a:stretch/>
        </p:blipFill>
        <p:spPr>
          <a:xfrm>
            <a:off x="7092279" y="2735619"/>
            <a:ext cx="1728192" cy="1080120"/>
          </a:xfrm>
          <a:prstGeom prst="rect">
            <a:avLst/>
          </a:prstGeom>
          <a:effectLst>
            <a:outerShdw blurRad="101600" dist="38100" dir="2700000" sx="102000" sy="102000" algn="tl" rotWithShape="0">
              <a:prstClr val="black">
                <a:alpha val="40000"/>
              </a:prstClr>
            </a:outerShdw>
          </a:effec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92279" y="3964990"/>
            <a:ext cx="1728193" cy="1260731"/>
          </a:xfrm>
          <a:prstGeom prst="rect">
            <a:avLst/>
          </a:prstGeom>
          <a:effectLst>
            <a:outerShdw blurRad="101600" dist="38100" dir="2700000" sx="102000" sy="102000" algn="tl" rotWithShape="0">
              <a:prstClr val="black">
                <a:alpha val="40000"/>
              </a:prstClr>
            </a:outerShdw>
          </a:effectLst>
        </p:spPr>
      </p:pic>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t="12903" b="22580"/>
          <a:stretch/>
        </p:blipFill>
        <p:spPr>
          <a:xfrm>
            <a:off x="7092279" y="1124744"/>
            <a:ext cx="1733713" cy="1440160"/>
          </a:xfrm>
          <a:prstGeom prst="rect">
            <a:avLst/>
          </a:prstGeom>
          <a:effectLst>
            <a:outerShdw blurRad="101600" dist="38100" dir="2700000" sx="102000" sy="102000" algn="tl" rotWithShape="0">
              <a:prstClr val="black">
                <a:alpha val="40000"/>
              </a:prstClr>
            </a:outerShdw>
          </a:effectLst>
        </p:spPr>
      </p:pic>
    </p:spTree>
    <p:extLst>
      <p:ext uri="{BB962C8B-B14F-4D97-AF65-F5344CB8AC3E}">
        <p14:creationId xmlns:p14="http://schemas.microsoft.com/office/powerpoint/2010/main" val="1259788531"/>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496944" cy="408573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20" dirty="0" smtClean="0">
                <a:latin typeface="Calibri" panose="020F0502020204030204" pitchFamily="34" charset="0"/>
              </a:rPr>
              <a:t>When an employee leaves a job, when a new business is starting up or when a business is successful and wants to expand, the process of recruitment and selection starts. The business will first of all have to decide if the employee leaving the job needs to be replaced. The recruitment process also gives the business an opportunity to reassess the nature of people’s jobs and consider future requirements.</a:t>
            </a:r>
          </a:p>
          <a:p>
            <a:pPr marL="342900" indent="-342900">
              <a:buClr>
                <a:srgbClr val="00B050"/>
              </a:buClr>
              <a:buFont typeface="Wingdings 3" panose="05040102010807070707" pitchFamily="18" charset="2"/>
              <a:buChar char=""/>
            </a:pPr>
            <a:r>
              <a:rPr lang="en-US" sz="1720" dirty="0" smtClean="0">
                <a:latin typeface="Calibri" panose="020F0502020204030204" pitchFamily="34" charset="0"/>
              </a:rPr>
              <a:t>In a large business, the process of recruitment and selecting staff is usually undertaken by the Human Resources department. Small businesses do not recruit enough people to make it worthwhile having a separate </a:t>
            </a:r>
            <a:r>
              <a:rPr lang="en-US" sz="1720" dirty="0">
                <a:latin typeface="Calibri" panose="020F0502020204030204" pitchFamily="34" charset="0"/>
              </a:rPr>
              <a:t>Human </a:t>
            </a:r>
            <a:r>
              <a:rPr lang="en-US" sz="1720" dirty="0" smtClean="0">
                <a:latin typeface="Calibri" panose="020F0502020204030204" pitchFamily="34" charset="0"/>
              </a:rPr>
              <a:t>Resources department – often the managers who will be supervising the employee will deal with recruitment for their department. For example, on a hotel restaurant manager might recruit the waters and waitresses.</a:t>
            </a:r>
          </a:p>
          <a:p>
            <a:pPr marL="342900" indent="-342900">
              <a:buClr>
                <a:srgbClr val="00B050"/>
              </a:buClr>
              <a:buFont typeface="Wingdings 3" panose="05040102010807070707" pitchFamily="18" charset="2"/>
              <a:buChar char=""/>
            </a:pPr>
            <a:r>
              <a:rPr lang="en-US" sz="1720" dirty="0" smtClean="0">
                <a:latin typeface="Calibri" panose="020F0502020204030204" pitchFamily="34" charset="0"/>
              </a:rPr>
              <a:t>The more important the job is to the business (the more technical and senior the position), the more careful and time-consuming the recruitment and selection process will be.</a:t>
            </a:r>
          </a:p>
          <a:p>
            <a:pPr marL="342900" indent="-342900">
              <a:buClr>
                <a:srgbClr val="00B050"/>
              </a:buClr>
              <a:buFont typeface="Wingdings 3" panose="05040102010807070707" pitchFamily="18" charset="2"/>
              <a:buChar char=""/>
            </a:pPr>
            <a:r>
              <a:rPr lang="en-US" sz="1720" dirty="0" smtClean="0">
                <a:latin typeface="Calibri" panose="020F0502020204030204" pitchFamily="34" charset="0"/>
              </a:rPr>
              <a:t>The recruitment process is summarized in the diagram below.</a:t>
            </a:r>
          </a:p>
        </p:txBody>
      </p:sp>
      <p:sp>
        <p:nvSpPr>
          <p:cNvPr id="2" name="Rectangle 1"/>
          <p:cNvSpPr/>
          <p:nvPr/>
        </p:nvSpPr>
        <p:spPr>
          <a:xfrm>
            <a:off x="323528" y="4797152"/>
            <a:ext cx="8424936" cy="1800200"/>
          </a:xfrm>
          <a:prstGeom prst="rect">
            <a:avLst/>
          </a:prstGeom>
          <a:solidFill>
            <a:schemeClr val="tx2">
              <a:lumMod val="20000"/>
              <a:lumOff val="80000"/>
            </a:schemeClr>
          </a:solid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2993294457"/>
              </p:ext>
            </p:extLst>
          </p:nvPr>
        </p:nvGraphicFramePr>
        <p:xfrm>
          <a:off x="420216" y="4869160"/>
          <a:ext cx="8254786" cy="1656184"/>
        </p:xfrm>
        <a:graphic>
          <a:graphicData uri="http://schemas.openxmlformats.org/drawingml/2006/table">
            <a:tbl>
              <a:tblPr firstRow="1" bandRow="1">
                <a:tableStyleId>{2D5ABB26-0587-4C30-8999-92F81FD0307C}</a:tableStyleId>
              </a:tblPr>
              <a:tblGrid>
                <a:gridCol w="1936084"/>
                <a:gridCol w="2191309"/>
                <a:gridCol w="2166416"/>
                <a:gridCol w="1960977"/>
              </a:tblGrid>
              <a:tr h="828092">
                <a:tc>
                  <a:txBody>
                    <a:bodyPr/>
                    <a:lstStyle/>
                    <a:p>
                      <a:r>
                        <a:rPr lang="en-US" sz="1600" b="1" dirty="0" smtClean="0">
                          <a:latin typeface="Arial" panose="020B0604020202020204" pitchFamily="34" charset="0"/>
                          <a:cs typeface="Arial" panose="020B0604020202020204" pitchFamily="34" charset="0"/>
                        </a:rPr>
                        <a:t>1</a:t>
                      </a:r>
                      <a:r>
                        <a:rPr lang="en-US" sz="1600" dirty="0" smtClean="0">
                          <a:latin typeface="Arial" panose="020B0604020202020204" pitchFamily="34" charset="0"/>
                          <a:cs typeface="Arial" panose="020B0604020202020204" pitchFamily="34" charset="0"/>
                        </a:rPr>
                        <a:t> Vacancy</a:t>
                      </a:r>
                      <a:r>
                        <a:rPr lang="en-US" sz="1600" baseline="0" dirty="0" smtClean="0">
                          <a:latin typeface="Arial" panose="020B0604020202020204" pitchFamily="34" charset="0"/>
                          <a:cs typeface="Arial" panose="020B0604020202020204" pitchFamily="34" charset="0"/>
                        </a:rPr>
                        <a:t> </a:t>
                      </a:r>
                      <a:br>
                        <a:rPr lang="en-US" sz="1600" baseline="0" dirty="0" smtClean="0">
                          <a:latin typeface="Arial" panose="020B0604020202020204" pitchFamily="34" charset="0"/>
                          <a:cs typeface="Arial" panose="020B0604020202020204" pitchFamily="34" charset="0"/>
                        </a:rPr>
                      </a:br>
                      <a:r>
                        <a:rPr lang="en-US" sz="1600" baseline="0" dirty="0" smtClean="0">
                          <a:latin typeface="Arial" panose="020B0604020202020204" pitchFamily="34" charset="0"/>
                          <a:cs typeface="Arial" panose="020B0604020202020204" pitchFamily="34" charset="0"/>
                        </a:rPr>
                        <a:t>arises</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2</a:t>
                      </a:r>
                      <a:r>
                        <a:rPr lang="en-US" sz="1600" dirty="0" smtClean="0">
                          <a:latin typeface="Arial" panose="020B0604020202020204" pitchFamily="34" charset="0"/>
                          <a:cs typeface="Arial" panose="020B0604020202020204" pitchFamily="34" charset="0"/>
                        </a:rPr>
                        <a:t> Job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Analysis</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3</a:t>
                      </a:r>
                      <a:r>
                        <a:rPr lang="en-US" sz="1600" dirty="0" smtClean="0">
                          <a:latin typeface="Arial" panose="020B0604020202020204" pitchFamily="34" charset="0"/>
                          <a:cs typeface="Arial" panose="020B0604020202020204" pitchFamily="34" charset="0"/>
                        </a:rPr>
                        <a:t> Job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description</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4</a:t>
                      </a:r>
                      <a:r>
                        <a:rPr lang="en-US" sz="1600" dirty="0" smtClean="0">
                          <a:latin typeface="Arial" panose="020B0604020202020204" pitchFamily="34" charset="0"/>
                          <a:cs typeface="Arial" panose="020B0604020202020204" pitchFamily="34" charset="0"/>
                        </a:rPr>
                        <a:t> Job specification</a:t>
                      </a:r>
                      <a:endParaRPr lang="en-GB" sz="1600" dirty="0">
                        <a:latin typeface="Arial" panose="020B0604020202020204" pitchFamily="34" charset="0"/>
                        <a:cs typeface="Arial" panose="020B0604020202020204" pitchFamily="34" charset="0"/>
                      </a:endParaRPr>
                    </a:p>
                  </a:txBody>
                  <a:tcPr/>
                </a:tc>
              </a:tr>
              <a:tr h="828092">
                <a:tc>
                  <a:txBody>
                    <a:bodyPr/>
                    <a:lstStyle/>
                    <a:p>
                      <a:r>
                        <a:rPr lang="en-US" sz="1600" b="1" dirty="0" smtClean="0">
                          <a:latin typeface="Arial" panose="020B0604020202020204" pitchFamily="34" charset="0"/>
                          <a:cs typeface="Arial" panose="020B0604020202020204" pitchFamily="34" charset="0"/>
                        </a:rPr>
                        <a:t>8</a:t>
                      </a:r>
                      <a:r>
                        <a:rPr lang="en-US" sz="1600" dirty="0" smtClean="0">
                          <a:latin typeface="Arial" panose="020B0604020202020204" pitchFamily="34" charset="0"/>
                          <a:cs typeface="Arial" panose="020B0604020202020204" pitchFamily="34" charset="0"/>
                        </a:rPr>
                        <a:t> Vacancy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filled</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7</a:t>
                      </a:r>
                      <a:r>
                        <a:rPr lang="en-US" sz="1600" dirty="0" smtClean="0">
                          <a:latin typeface="Arial" panose="020B0604020202020204" pitchFamily="34" charset="0"/>
                          <a:cs typeface="Arial" panose="020B0604020202020204" pitchFamily="34" charset="0"/>
                        </a:rPr>
                        <a:t> Interviews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and selections</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6</a:t>
                      </a:r>
                      <a:r>
                        <a:rPr lang="en-US" sz="1600" dirty="0" smtClean="0">
                          <a:latin typeface="Arial" panose="020B0604020202020204" pitchFamily="34" charset="0"/>
                          <a:cs typeface="Arial" panose="020B0604020202020204" pitchFamily="34" charset="0"/>
                        </a:rPr>
                        <a:t> Application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forms and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shortlisting</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5</a:t>
                      </a:r>
                      <a:r>
                        <a:rPr lang="en-US" sz="1600" dirty="0" smtClean="0">
                          <a:latin typeface="Arial" panose="020B0604020202020204" pitchFamily="34" charset="0"/>
                          <a:cs typeface="Arial" panose="020B0604020202020204" pitchFamily="34" charset="0"/>
                        </a:rPr>
                        <a:t> Job advertised in appropriate</a:t>
                      </a:r>
                      <a:r>
                        <a:rPr lang="en-US" sz="1600" baseline="0" dirty="0" smtClean="0">
                          <a:latin typeface="Arial" panose="020B0604020202020204" pitchFamily="34" charset="0"/>
                          <a:cs typeface="Arial" panose="020B0604020202020204" pitchFamily="34" charset="0"/>
                        </a:rPr>
                        <a:t> media</a:t>
                      </a:r>
                      <a:endParaRPr lang="en-GB" sz="1600" dirty="0">
                        <a:latin typeface="Arial" panose="020B0604020202020204" pitchFamily="34" charset="0"/>
                        <a:cs typeface="Arial" panose="020B0604020202020204" pitchFamily="34" charset="0"/>
                      </a:endParaRPr>
                    </a:p>
                  </a:txBody>
                  <a:tcPr/>
                </a:tc>
              </a:tr>
            </a:tbl>
          </a:graphicData>
        </a:graphic>
      </p:graphicFrame>
      <p:cxnSp>
        <p:nvCxnSpPr>
          <p:cNvPr id="7" name="Straight Arrow Connector 6"/>
          <p:cNvCxnSpPr/>
          <p:nvPr/>
        </p:nvCxnSpPr>
        <p:spPr>
          <a:xfrm>
            <a:off x="1619672" y="5085184"/>
            <a:ext cx="726288"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347864" y="5085184"/>
            <a:ext cx="1089431"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868144" y="5085636"/>
            <a:ext cx="726288"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339752" y="6021288"/>
            <a:ext cx="7449"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499992" y="6006373"/>
            <a:ext cx="6208" cy="22632"/>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660232" y="6003815"/>
            <a:ext cx="7449"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596336" y="5229200"/>
            <a:ext cx="0" cy="504056"/>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spTree>
    <p:extLst>
      <p:ext uri="{BB962C8B-B14F-4D97-AF65-F5344CB8AC3E}">
        <p14:creationId xmlns:p14="http://schemas.microsoft.com/office/powerpoint/2010/main" val="34905827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715411"/>
          </a:xfrm>
          <a:prstGeom prst="rect">
            <a:avLst/>
          </a:prstGeom>
        </p:spPr>
        <p:txBody>
          <a:bodyPr wrap="square">
            <a:spAutoFit/>
          </a:bodyPr>
          <a:lstStyle/>
          <a:p>
            <a:pPr>
              <a:buClr>
                <a:srgbClr val="00B050"/>
              </a:buClr>
            </a:pPr>
            <a:r>
              <a:rPr lang="en-US" sz="1740" b="1" dirty="0" smtClean="0">
                <a:latin typeface="Calibri" panose="020F0502020204030204" pitchFamily="34" charset="0"/>
              </a:rPr>
              <a:t>Job Analysis and Description</a:t>
            </a:r>
          </a:p>
          <a:p>
            <a:pPr marL="284163" indent="-284163">
              <a:buClr>
                <a:srgbClr val="00B050"/>
              </a:buClr>
              <a:buFont typeface="Wingdings 3" panose="05040102010807070707" pitchFamily="18" charset="2"/>
              <a:buChar char=""/>
            </a:pPr>
            <a:r>
              <a:rPr lang="en-US" sz="1740" dirty="0" smtClean="0">
                <a:latin typeface="Calibri" panose="020F0502020204030204" pitchFamily="34" charset="0"/>
              </a:rPr>
              <a:t>The first stage of the recruitment process is to carry out a </a:t>
            </a:r>
            <a:r>
              <a:rPr lang="en-US" sz="1740" b="1" dirty="0" smtClean="0">
                <a:latin typeface="Calibri" panose="020F0502020204030204" pitchFamily="34" charset="0"/>
              </a:rPr>
              <a:t>job analysis</a:t>
            </a:r>
            <a:r>
              <a:rPr lang="en-US" sz="1740" dirty="0" smtClean="0">
                <a:latin typeface="Calibri" panose="020F0502020204030204" pitchFamily="34" charset="0"/>
              </a:rPr>
              <a:t> to study the tasks and activities to be carried out by the new employee. If the business is recruiting an employee to fill in an existing post, for example, if someone has left or been dismissed, an outline of the duties for the new employee will be relatively easy to draw up, and an outline of the duties for the new employee will be relatively easy to draw up, and may even already exist.</a:t>
            </a:r>
          </a:p>
          <a:p>
            <a:pPr marL="284163" indent="-284163">
              <a:buClr>
                <a:srgbClr val="00B050"/>
              </a:buClr>
              <a:buFont typeface="Wingdings 3" panose="05040102010807070707" pitchFamily="18" charset="2"/>
              <a:buChar char=""/>
            </a:pPr>
            <a:r>
              <a:rPr lang="en-US" sz="1740" dirty="0" smtClean="0">
                <a:latin typeface="Calibri" panose="020F0502020204030204" pitchFamily="34" charset="0"/>
              </a:rPr>
              <a:t>If the new employee is needed due to the business expanding or because the business has identified skills that it needs but no one in the business has these skills, more thought will have to go into the analysis of the job.</a:t>
            </a:r>
          </a:p>
          <a:p>
            <a:pPr marL="284163" indent="-284163">
              <a:buClr>
                <a:srgbClr val="00B050"/>
              </a:buClr>
              <a:buFont typeface="Wingdings 3" panose="05040102010807070707" pitchFamily="18" charset="2"/>
              <a:buChar char=""/>
            </a:pPr>
            <a:r>
              <a:rPr lang="en-US" sz="1740" dirty="0" smtClean="0">
                <a:latin typeface="Calibri" panose="020F0502020204030204" pitchFamily="34" charset="0"/>
              </a:rPr>
              <a:t>Once all these details about the job have been gathered, a </a:t>
            </a:r>
            <a:r>
              <a:rPr lang="en-US" sz="1740" b="1" dirty="0" smtClean="0">
                <a:latin typeface="Calibri" panose="020F0502020204030204" pitchFamily="34" charset="0"/>
              </a:rPr>
              <a:t>job description</a:t>
            </a:r>
            <a:r>
              <a:rPr lang="en-US" sz="1740" dirty="0" smtClean="0">
                <a:latin typeface="Calibri" panose="020F0502020204030204" pitchFamily="34" charset="0"/>
              </a:rPr>
              <a:t> will be produced. A job description has several functions:</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It is given to the candidates for the job so they know exactly what the job entails.</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It will allow a </a:t>
            </a:r>
            <a:r>
              <a:rPr lang="en-US" sz="1740" b="1" dirty="0" smtClean="0">
                <a:latin typeface="Calibri" panose="020F0502020204030204" pitchFamily="34" charset="0"/>
              </a:rPr>
              <a:t>job description</a:t>
            </a:r>
            <a:r>
              <a:rPr lang="en-US" sz="1740" dirty="0" smtClean="0">
                <a:latin typeface="Calibri" panose="020F0502020204030204" pitchFamily="34" charset="0"/>
              </a:rPr>
              <a:t> to be drawn </a:t>
            </a:r>
            <a:r>
              <a:rPr lang="en-US" sz="1740" dirty="0">
                <a:latin typeface="Calibri" panose="020F0502020204030204" pitchFamily="34" charset="0"/>
              </a:rPr>
              <a:t>u</a:t>
            </a:r>
            <a:r>
              <a:rPr lang="en-US" sz="1740" dirty="0" smtClean="0">
                <a:latin typeface="Calibri" panose="020F0502020204030204" pitchFamily="34" charset="0"/>
              </a:rPr>
              <a:t>p, to see if the candidates ‘match up to the job’, so that people with the right skills will be employed.</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Once someone has bene appointed, it will show whether they are carrying out the job effectively. If any disputes occur about what the employee is asked to do, it is something both the employee and the employer can refer to in order to settle any questions.</a:t>
            </a:r>
          </a:p>
          <a:p>
            <a:pPr marL="284163" indent="-284163">
              <a:buClr>
                <a:srgbClr val="00B050"/>
              </a:buClr>
              <a:buFont typeface="Wingdings 3" panose="05040102010807070707" pitchFamily="18" charset="2"/>
              <a:buChar char=""/>
            </a:pPr>
            <a:r>
              <a:rPr lang="en-US" sz="1740" dirty="0" smtClean="0">
                <a:latin typeface="Calibri" panose="020F0502020204030204" pitchFamily="34" charset="0"/>
              </a:rPr>
              <a:t>The exact content of a job description varies from business to business, but generally it will contain the following headings as outlines in the following case study.</a:t>
            </a:r>
          </a:p>
        </p:txBody>
      </p:sp>
      <p:sp>
        <p:nvSpPr>
          <p:cNvPr id="7"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spTree>
    <p:extLst>
      <p:ext uri="{BB962C8B-B14F-4D97-AF65-F5344CB8AC3E}">
        <p14:creationId xmlns:p14="http://schemas.microsoft.com/office/powerpoint/2010/main" val="323305021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496943" cy="4770537"/>
          </a:xfrm>
          <a:prstGeom prst="rect">
            <a:avLst/>
          </a:prstGeom>
        </p:spPr>
        <p:txBody>
          <a:bodyPr wrap="square">
            <a:spAutoFit/>
          </a:bodyPr>
          <a:lstStyle/>
          <a:p>
            <a:pPr>
              <a:buClr>
                <a:srgbClr val="00B050"/>
              </a:buClr>
            </a:pPr>
            <a:r>
              <a:rPr lang="en-US" sz="1600" b="1" dirty="0" smtClean="0">
                <a:solidFill>
                  <a:schemeClr val="accent1"/>
                </a:solidFill>
                <a:latin typeface="Arial" panose="020B0604020202020204" pitchFamily="34" charset="0"/>
                <a:cs typeface="Arial" panose="020B0604020202020204" pitchFamily="34" charset="0"/>
              </a:rPr>
              <a:t>Case Study Example</a:t>
            </a:r>
          </a:p>
          <a:p>
            <a:pPr marL="284163" indent="-284163">
              <a:buClr>
                <a:srgbClr val="00B050"/>
              </a:buClr>
              <a:buFont typeface="Wingdings 3" panose="05040102010807070707" pitchFamily="18" charset="2"/>
              <a:buChar char=""/>
            </a:pPr>
            <a:r>
              <a:rPr lang="en-US" sz="1600" dirty="0" smtClean="0">
                <a:solidFill>
                  <a:schemeClr val="accent1"/>
                </a:solidFill>
                <a:latin typeface="Arial" panose="020B0604020202020204" pitchFamily="34" charset="0"/>
                <a:cs typeface="Arial" panose="020B0604020202020204" pitchFamily="34" charset="0"/>
              </a:rPr>
              <a:t>Here is a job </a:t>
            </a:r>
            <a:r>
              <a:rPr lang="en-US" sz="1600" b="1" dirty="0" smtClean="0">
                <a:solidFill>
                  <a:schemeClr val="accent1"/>
                </a:solidFill>
                <a:latin typeface="Arial" panose="020B0604020202020204" pitchFamily="34" charset="0"/>
                <a:cs typeface="Arial" panose="020B0604020202020204" pitchFamily="34" charset="0"/>
              </a:rPr>
              <a:t>description</a:t>
            </a:r>
            <a:r>
              <a:rPr lang="en-US" sz="1600" dirty="0" smtClean="0">
                <a:solidFill>
                  <a:schemeClr val="accent1"/>
                </a:solidFill>
                <a:latin typeface="Arial" panose="020B0604020202020204" pitchFamily="34" charset="0"/>
                <a:cs typeface="Arial" panose="020B0604020202020204" pitchFamily="34" charset="0"/>
              </a:rPr>
              <a:t> for a housekeeper in a hotel.</a:t>
            </a:r>
          </a:p>
          <a:p>
            <a:pPr marL="284163" indent="-284163">
              <a:buClr>
                <a:srgbClr val="00B050"/>
              </a:buClr>
              <a:buFont typeface="Wingdings 3" panose="05040102010807070707" pitchFamily="18" charset="2"/>
              <a:buChar char=""/>
            </a:pPr>
            <a:endParaRPr lang="en-US" sz="2400" dirty="0" smtClean="0">
              <a:solidFill>
                <a:schemeClr val="accent1"/>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600" dirty="0">
              <a:solidFill>
                <a:schemeClr val="accent1"/>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600" dirty="0" smtClean="0">
              <a:solidFill>
                <a:schemeClr val="accent1"/>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600" dirty="0">
              <a:solidFill>
                <a:schemeClr val="accent1"/>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600" dirty="0" smtClean="0">
              <a:solidFill>
                <a:schemeClr val="accent1"/>
              </a:solidFill>
              <a:latin typeface="Arial" panose="020B0604020202020204" pitchFamily="34" charset="0"/>
              <a:cs typeface="Arial" panose="020B0604020202020204" pitchFamily="34" charset="0"/>
            </a:endParaRPr>
          </a:p>
          <a:p>
            <a:pPr>
              <a:buClr>
                <a:srgbClr val="00B050"/>
              </a:buClr>
            </a:pPr>
            <a:r>
              <a:rPr lang="en-US" sz="1600" b="1" dirty="0" smtClean="0">
                <a:solidFill>
                  <a:schemeClr val="accent1"/>
                </a:solidFill>
                <a:latin typeface="Arial" panose="020B0604020202020204" pitchFamily="34" charset="0"/>
                <a:cs typeface="Arial" panose="020B0604020202020204" pitchFamily="34" charset="0"/>
              </a:rPr>
              <a:t>Main purpose of the job:</a:t>
            </a:r>
          </a:p>
          <a:p>
            <a:pPr marL="284163" indent="-284163">
              <a:buClr>
                <a:srgbClr val="00B050"/>
              </a:buClr>
              <a:buFont typeface="Wingdings 3" panose="05040102010807070707" pitchFamily="18" charset="2"/>
              <a:buChar char=""/>
            </a:pPr>
            <a:r>
              <a:rPr lang="en-US" sz="1600" dirty="0" smtClean="0">
                <a:solidFill>
                  <a:schemeClr val="accent1"/>
                </a:solidFill>
                <a:latin typeface="Arial" panose="020B0604020202020204" pitchFamily="34" charset="0"/>
                <a:cs typeface="Arial" panose="020B0604020202020204" pitchFamily="34" charset="0"/>
              </a:rPr>
              <a:t>Responsible for domestic services in the hotel, with an aim to keeping accommodation clean and maintained for the hotel guests.</a:t>
            </a:r>
          </a:p>
          <a:p>
            <a:pPr marL="284163" indent="-284163">
              <a:buClr>
                <a:srgbClr val="00B050"/>
              </a:buClr>
              <a:buFont typeface="Wingdings 3" panose="05040102010807070707" pitchFamily="18" charset="2"/>
              <a:buChar char=""/>
            </a:pPr>
            <a:r>
              <a:rPr lang="en-US" sz="1600" dirty="0" smtClean="0">
                <a:solidFill>
                  <a:schemeClr val="accent1"/>
                </a:solidFill>
                <a:latin typeface="Arial" panose="020B0604020202020204" pitchFamily="34" charset="0"/>
                <a:cs typeface="Arial" panose="020B0604020202020204" pitchFamily="34" charset="0"/>
              </a:rPr>
              <a:t>Responsible for the cleaners and room attendants. To take a supervisory role.</a:t>
            </a:r>
          </a:p>
          <a:p>
            <a:pPr>
              <a:buClr>
                <a:srgbClr val="00B050"/>
              </a:buClr>
            </a:pPr>
            <a:r>
              <a:rPr lang="en-US" sz="1600" b="1" dirty="0" smtClean="0">
                <a:solidFill>
                  <a:schemeClr val="accent1"/>
                </a:solidFill>
                <a:latin typeface="Arial" panose="020B0604020202020204" pitchFamily="34" charset="0"/>
                <a:cs typeface="Arial" panose="020B0604020202020204" pitchFamily="34" charset="0"/>
              </a:rPr>
              <a:t>Main duties:</a:t>
            </a:r>
          </a:p>
          <a:p>
            <a:pPr>
              <a:buClr>
                <a:srgbClr val="00B050"/>
              </a:buClr>
            </a:pPr>
            <a:endParaRPr lang="en-US" sz="1600" b="1" dirty="0" smtClean="0">
              <a:solidFill>
                <a:schemeClr val="accent1"/>
              </a:solidFill>
              <a:latin typeface="Arial" panose="020B0604020202020204" pitchFamily="34" charset="0"/>
              <a:cs typeface="Arial" panose="020B0604020202020204" pitchFamily="34" charset="0"/>
            </a:endParaRPr>
          </a:p>
          <a:p>
            <a:pPr>
              <a:buClr>
                <a:srgbClr val="00B050"/>
              </a:buClr>
            </a:pPr>
            <a:endParaRPr lang="en-US" sz="1600" b="1" dirty="0">
              <a:solidFill>
                <a:schemeClr val="accent1"/>
              </a:solidFill>
              <a:latin typeface="Arial" panose="020B0604020202020204" pitchFamily="34" charset="0"/>
              <a:cs typeface="Arial" panose="020B0604020202020204" pitchFamily="34" charset="0"/>
            </a:endParaRPr>
          </a:p>
          <a:p>
            <a:pPr>
              <a:buClr>
                <a:srgbClr val="00B050"/>
              </a:buClr>
            </a:pPr>
            <a:endParaRPr lang="en-US" sz="1600" b="1" dirty="0">
              <a:solidFill>
                <a:schemeClr val="accent1"/>
              </a:solidFill>
              <a:latin typeface="Arial" panose="020B0604020202020204" pitchFamily="34" charset="0"/>
              <a:cs typeface="Arial" panose="020B0604020202020204" pitchFamily="34" charset="0"/>
            </a:endParaRPr>
          </a:p>
          <a:p>
            <a:pPr>
              <a:buClr>
                <a:srgbClr val="00B050"/>
              </a:buClr>
            </a:pPr>
            <a:endParaRPr lang="en-US" sz="2400" b="1" dirty="0" smtClean="0">
              <a:solidFill>
                <a:schemeClr val="accent1"/>
              </a:solidFill>
              <a:latin typeface="Arial" panose="020B0604020202020204" pitchFamily="34" charset="0"/>
              <a:cs typeface="Arial" panose="020B0604020202020204" pitchFamily="34" charset="0"/>
            </a:endParaRPr>
          </a:p>
          <a:p>
            <a:pPr>
              <a:buClr>
                <a:srgbClr val="00B050"/>
              </a:buClr>
            </a:pPr>
            <a:endParaRPr lang="en-US" sz="1600" b="1" dirty="0">
              <a:solidFill>
                <a:schemeClr val="accent1"/>
              </a:solidFill>
              <a:latin typeface="Arial" panose="020B0604020202020204" pitchFamily="34" charset="0"/>
              <a:cs typeface="Arial" panose="020B0604020202020204" pitchFamily="34" charset="0"/>
            </a:endParaRPr>
          </a:p>
          <a:p>
            <a:pPr>
              <a:buClr>
                <a:srgbClr val="00B050"/>
              </a:buClr>
            </a:pPr>
            <a:r>
              <a:rPr lang="en-US" sz="1600" b="1" dirty="0" smtClean="0">
                <a:solidFill>
                  <a:schemeClr val="accent1"/>
                </a:solidFill>
                <a:latin typeface="Arial" panose="020B0604020202020204" pitchFamily="34" charset="0"/>
                <a:cs typeface="Arial" panose="020B0604020202020204" pitchFamily="34" charset="0"/>
              </a:rPr>
              <a:t>Occasional duties:</a:t>
            </a:r>
          </a:p>
        </p:txBody>
      </p:sp>
      <p:graphicFrame>
        <p:nvGraphicFramePr>
          <p:cNvPr id="2" name="Table 1"/>
          <p:cNvGraphicFramePr>
            <a:graphicFrameLocks noGrp="1"/>
          </p:cNvGraphicFramePr>
          <p:nvPr>
            <p:extLst>
              <p:ext uri="{D42A27DB-BD31-4B8C-83A1-F6EECF244321}">
                <p14:modId xmlns:p14="http://schemas.microsoft.com/office/powerpoint/2010/main" val="78055884"/>
              </p:ext>
            </p:extLst>
          </p:nvPr>
        </p:nvGraphicFramePr>
        <p:xfrm>
          <a:off x="277428" y="1628800"/>
          <a:ext cx="8471034" cy="1219200"/>
        </p:xfrm>
        <a:graphic>
          <a:graphicData uri="http://schemas.openxmlformats.org/drawingml/2006/table">
            <a:tbl>
              <a:tblPr firstRow="1" bandRow="1">
                <a:tableStyleId>{0E3FDE45-AF77-4B5C-9715-49D594BDF05E}</a:tableStyleId>
              </a:tblPr>
              <a:tblGrid>
                <a:gridCol w="4235517"/>
                <a:gridCol w="4235517"/>
              </a:tblGrid>
              <a:tr h="216024">
                <a:tc>
                  <a:txBody>
                    <a:bodyPr/>
                    <a:lstStyle/>
                    <a:p>
                      <a:r>
                        <a:rPr lang="en-US" sz="1400" b="1" dirty="0" smtClean="0">
                          <a:solidFill>
                            <a:schemeClr val="accent1"/>
                          </a:solidFill>
                          <a:latin typeface="Arial" panose="020B0604020202020204" pitchFamily="34" charset="0"/>
                          <a:cs typeface="Arial" panose="020B0604020202020204" pitchFamily="34" charset="0"/>
                        </a:rPr>
                        <a:t>Job</a:t>
                      </a:r>
                      <a:r>
                        <a:rPr lang="en-US" sz="1400" b="1" baseline="0" dirty="0" smtClean="0">
                          <a:solidFill>
                            <a:schemeClr val="accent1"/>
                          </a:solidFill>
                          <a:latin typeface="Arial" panose="020B0604020202020204" pitchFamily="34" charset="0"/>
                          <a:cs typeface="Arial" panose="020B0604020202020204" pitchFamily="34" charset="0"/>
                        </a:rPr>
                        <a:t> Title</a:t>
                      </a:r>
                      <a:endParaRPr lang="en-GB" sz="1400" b="1"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dirty="0" smtClean="0">
                          <a:solidFill>
                            <a:schemeClr val="accent1"/>
                          </a:solidFill>
                          <a:latin typeface="Arial" panose="020B0604020202020204" pitchFamily="34" charset="0"/>
                          <a:cs typeface="Arial" panose="020B0604020202020204" pitchFamily="34" charset="0"/>
                        </a:rPr>
                        <a:t>Housekeeper</a:t>
                      </a:r>
                      <a:endParaRPr lang="en-GB" sz="1400" b="0"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6024">
                <a:tc>
                  <a:txBody>
                    <a:bodyPr/>
                    <a:lstStyle/>
                    <a:p>
                      <a:r>
                        <a:rPr lang="en-US" sz="1400" b="1" dirty="0" smtClean="0">
                          <a:solidFill>
                            <a:schemeClr val="accent1"/>
                          </a:solidFill>
                          <a:latin typeface="Arial" panose="020B0604020202020204" pitchFamily="34" charset="0"/>
                          <a:cs typeface="Arial" panose="020B0604020202020204" pitchFamily="34" charset="0"/>
                        </a:rPr>
                        <a:t>Department:</a:t>
                      </a:r>
                      <a:endParaRPr lang="en-GB" sz="1400" b="1"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dirty="0" smtClean="0">
                          <a:solidFill>
                            <a:schemeClr val="accent1"/>
                          </a:solidFill>
                          <a:latin typeface="Arial" panose="020B0604020202020204" pitchFamily="34" charset="0"/>
                          <a:cs typeface="Arial" panose="020B0604020202020204" pitchFamily="34" charset="0"/>
                        </a:rPr>
                        <a:t>Housekeeping</a:t>
                      </a:r>
                      <a:endParaRPr lang="en-GB" sz="1400" b="0"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6024">
                <a:tc>
                  <a:txBody>
                    <a:bodyPr/>
                    <a:lstStyle/>
                    <a:p>
                      <a:r>
                        <a:rPr lang="en-US" sz="1400" b="1" dirty="0" smtClean="0">
                          <a:solidFill>
                            <a:schemeClr val="accent1"/>
                          </a:solidFill>
                          <a:latin typeface="Arial" panose="020B0604020202020204" pitchFamily="34" charset="0"/>
                          <a:cs typeface="Arial" panose="020B0604020202020204" pitchFamily="34" charset="0"/>
                        </a:rPr>
                        <a:t>Responsible</a:t>
                      </a:r>
                      <a:r>
                        <a:rPr lang="en-US" sz="1400" b="1" baseline="0" dirty="0" smtClean="0">
                          <a:solidFill>
                            <a:schemeClr val="accent1"/>
                          </a:solidFill>
                          <a:latin typeface="Arial" panose="020B0604020202020204" pitchFamily="34" charset="0"/>
                          <a:cs typeface="Arial" panose="020B0604020202020204" pitchFamily="34" charset="0"/>
                        </a:rPr>
                        <a:t> to:</a:t>
                      </a:r>
                      <a:endParaRPr lang="en-GB" sz="1400" b="1"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dirty="0" smtClean="0">
                          <a:solidFill>
                            <a:schemeClr val="accent1"/>
                          </a:solidFill>
                          <a:latin typeface="Arial" panose="020B0604020202020204" pitchFamily="34" charset="0"/>
                          <a:cs typeface="Arial" panose="020B0604020202020204" pitchFamily="34" charset="0"/>
                        </a:rPr>
                        <a:t>Hotel Manager</a:t>
                      </a:r>
                      <a:endParaRPr lang="en-GB" sz="1400" b="0"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6024">
                <a:tc>
                  <a:txBody>
                    <a:bodyPr/>
                    <a:lstStyle/>
                    <a:p>
                      <a:r>
                        <a:rPr lang="en-US" sz="1400" b="1" dirty="0" smtClean="0">
                          <a:solidFill>
                            <a:schemeClr val="accent1"/>
                          </a:solidFill>
                          <a:latin typeface="Arial" panose="020B0604020202020204" pitchFamily="34" charset="0"/>
                          <a:cs typeface="Arial" panose="020B0604020202020204" pitchFamily="34" charset="0"/>
                        </a:rPr>
                        <a:t>Responsible for:</a:t>
                      </a:r>
                      <a:endParaRPr lang="en-GB" sz="1400" b="1"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dirty="0" smtClean="0">
                          <a:solidFill>
                            <a:schemeClr val="accent1"/>
                          </a:solidFill>
                          <a:latin typeface="Arial" panose="020B0604020202020204" pitchFamily="34" charset="0"/>
                          <a:cs typeface="Arial" panose="020B0604020202020204" pitchFamily="34" charset="0"/>
                        </a:rPr>
                        <a:t>Cleaners,</a:t>
                      </a:r>
                      <a:r>
                        <a:rPr lang="en-US" sz="1400" b="0" baseline="0" dirty="0" smtClean="0">
                          <a:solidFill>
                            <a:schemeClr val="accent1"/>
                          </a:solidFill>
                          <a:latin typeface="Arial" panose="020B0604020202020204" pitchFamily="34" charset="0"/>
                          <a:cs typeface="Arial" panose="020B0604020202020204" pitchFamily="34" charset="0"/>
                        </a:rPr>
                        <a:t> room attendants</a:t>
                      </a:r>
                      <a:endParaRPr lang="en-GB" sz="1400" b="0"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4208080421"/>
              </p:ext>
            </p:extLst>
          </p:nvPr>
        </p:nvGraphicFramePr>
        <p:xfrm>
          <a:off x="251520" y="5820112"/>
          <a:ext cx="8399026" cy="777240"/>
        </p:xfrm>
        <a:graphic>
          <a:graphicData uri="http://schemas.openxmlformats.org/drawingml/2006/table">
            <a:tbl>
              <a:tblPr firstRow="1" bandRow="1">
                <a:tableStyleId>{2D5ABB26-0587-4C30-8999-92F81FD0307C}</a:tableStyleId>
              </a:tblPr>
              <a:tblGrid>
                <a:gridCol w="4199513"/>
                <a:gridCol w="4199513"/>
              </a:tblGrid>
              <a:tr h="370840">
                <a:tc>
                  <a:txBody>
                    <a:bodyPr/>
                    <a:lstStyle/>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Appointment of new staff</a:t>
                      </a:r>
                    </a:p>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Training new staff in their duties</a:t>
                      </a:r>
                    </a:p>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Training new staff to use the equipment</a:t>
                      </a:r>
                    </a:p>
                  </a:txBody>
                  <a:tcPr/>
                </a:tc>
                <a:tc>
                  <a:txBody>
                    <a:bodyPr/>
                    <a:lstStyle/>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Disciplining staff as and when required</a:t>
                      </a:r>
                    </a:p>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Dismissing staff if necessary</a:t>
                      </a:r>
                    </a:p>
                    <a:p>
                      <a:endParaRPr lang="en-GB" sz="1500" dirty="0">
                        <a:solidFill>
                          <a:schemeClr val="accent1"/>
                        </a:solidFill>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432919865"/>
              </p:ext>
            </p:extLst>
          </p:nvPr>
        </p:nvGraphicFramePr>
        <p:xfrm>
          <a:off x="323528" y="4149080"/>
          <a:ext cx="8399026" cy="1234440"/>
        </p:xfrm>
        <a:graphic>
          <a:graphicData uri="http://schemas.openxmlformats.org/drawingml/2006/table">
            <a:tbl>
              <a:tblPr firstRow="1" bandRow="1">
                <a:tableStyleId>{2D5ABB26-0587-4C30-8999-92F81FD0307C}</a:tableStyleId>
              </a:tblPr>
              <a:tblGrid>
                <a:gridCol w="3358466"/>
                <a:gridCol w="5040560"/>
              </a:tblGrid>
              <a:tr h="370840">
                <a:tc>
                  <a:txBody>
                    <a:bodyPr/>
                    <a:lstStyle/>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Allocation of duties, such as cleaning</a:t>
                      </a:r>
                    </a:p>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Advising staff when queries arise</a:t>
                      </a:r>
                    </a:p>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Sending soiled linen to the laundry</a:t>
                      </a:r>
                    </a:p>
                  </a:txBody>
                  <a:tcPr/>
                </a:tc>
                <a:tc>
                  <a:txBody>
                    <a:bodyPr/>
                    <a:lstStyle/>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Organising repairs and replacement of work items from rooms</a:t>
                      </a:r>
                    </a:p>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Checking that the rooms are ready to receive guests</a:t>
                      </a:r>
                    </a:p>
                    <a:p>
                      <a:pPr marL="284163" indent="-284163">
                        <a:buClr>
                          <a:srgbClr val="00B050"/>
                        </a:buClr>
                        <a:buFont typeface="Wingdings 3" panose="05040102010807070707" pitchFamily="18" charset="2"/>
                        <a:buChar char=""/>
                      </a:pPr>
                      <a:r>
                        <a:rPr lang="en-US" sz="1500" dirty="0" smtClean="0">
                          <a:solidFill>
                            <a:schemeClr val="accent1"/>
                          </a:solidFill>
                          <a:latin typeface="Arial" panose="020B0604020202020204" pitchFamily="34" charset="0"/>
                          <a:cs typeface="Arial" panose="020B0604020202020204" pitchFamily="34" charset="0"/>
                        </a:rPr>
                        <a:t>Informing reception when rooms are ready for occupancy</a:t>
                      </a:r>
                    </a:p>
                  </a:txBody>
                  <a:tcPr/>
                </a:tc>
              </a:tr>
            </a:tbl>
          </a:graphicData>
        </a:graphic>
      </p:graphicFrame>
      <p:sp>
        <p:nvSpPr>
          <p:cNvPr id="9"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spTree>
    <p:extLst>
      <p:ext uri="{BB962C8B-B14F-4D97-AF65-F5344CB8AC3E}">
        <p14:creationId xmlns:p14="http://schemas.microsoft.com/office/powerpoint/2010/main" val="960983329"/>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5805264"/>
            <a:ext cx="8496944" cy="864096"/>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Arial" panose="020B0604020202020204" pitchFamily="34" charset="0"/>
                <a:cs typeface="Arial" panose="020B0604020202020204" pitchFamily="34" charset="0"/>
              </a:rPr>
              <a:t>Tips for success</a:t>
            </a:r>
          </a:p>
          <a:p>
            <a:r>
              <a:rPr lang="en-US" dirty="0">
                <a:solidFill>
                  <a:schemeClr val="tx1"/>
                </a:solidFill>
                <a:latin typeface="Arial" panose="020B0604020202020204" pitchFamily="34" charset="0"/>
                <a:cs typeface="Arial" panose="020B0604020202020204" pitchFamily="34" charset="0"/>
              </a:rPr>
              <a:t>Make sure you know the difference between a job description and a job specification and what they are used for.</a:t>
            </a:r>
          </a:p>
        </p:txBody>
      </p:sp>
      <p:sp>
        <p:nvSpPr>
          <p:cNvPr id="8" name="Rectangle 7"/>
          <p:cNvSpPr/>
          <p:nvPr/>
        </p:nvSpPr>
        <p:spPr>
          <a:xfrm>
            <a:off x="251520" y="1052736"/>
            <a:ext cx="8568952" cy="4592026"/>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The appropriateness </a:t>
            </a:r>
            <a:r>
              <a:rPr lang="en-US" sz="1730" dirty="0">
                <a:latin typeface="Arial" panose="020B0604020202020204" pitchFamily="34" charset="0"/>
                <a:cs typeface="Arial" panose="020B0604020202020204" pitchFamily="34" charset="0"/>
              </a:rPr>
              <a:t>of different types of communication in different </a:t>
            </a:r>
            <a:r>
              <a:rPr lang="en-US" sz="1730" dirty="0" smtClean="0">
                <a:latin typeface="Arial" panose="020B0604020202020204" pitchFamily="34" charset="0"/>
                <a:cs typeface="Arial" panose="020B0604020202020204" pitchFamily="34" charset="0"/>
              </a:rPr>
              <a:t>situation is important to know for the exam, </a:t>
            </a:r>
            <a:r>
              <a:rPr lang="en-US" sz="1730" dirty="0">
                <a:latin typeface="Arial" panose="020B0604020202020204" pitchFamily="34" charset="0"/>
                <a:cs typeface="Arial" panose="020B0604020202020204" pitchFamily="34" charset="0"/>
              </a:rPr>
              <a:t>including such considerations as recipients/audience, message content, resource efficiency, speed, clarity, effectiveness.</a:t>
            </a:r>
          </a:p>
          <a:p>
            <a:pPr marL="346075" indent="-346075">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Job descriptions sometimes also contain information about:</a:t>
            </a:r>
          </a:p>
          <a:p>
            <a:pPr marL="630238" indent="-346075">
              <a:buClr>
                <a:srgbClr val="00B050"/>
              </a:buClr>
              <a:buFont typeface="Arial" panose="020B0604020202020204" pitchFamily="34" charset="0"/>
              <a:buChar char="•"/>
            </a:pPr>
            <a:r>
              <a:rPr lang="en-US" sz="1730" dirty="0" smtClean="0">
                <a:latin typeface="Arial" panose="020B0604020202020204" pitchFamily="34" charset="0"/>
                <a:cs typeface="Arial" panose="020B0604020202020204" pitchFamily="34" charset="0"/>
              </a:rPr>
              <a:t>The conditions of employment – salary, hours of work, pension scheme and staff welfare</a:t>
            </a:r>
          </a:p>
          <a:p>
            <a:pPr marL="630238" indent="-346075">
              <a:buClr>
                <a:srgbClr val="00B050"/>
              </a:buClr>
              <a:buFont typeface="Arial" panose="020B0604020202020204" pitchFamily="34" charset="0"/>
              <a:buChar char="•"/>
            </a:pPr>
            <a:r>
              <a:rPr lang="en-US" sz="1730" dirty="0" smtClean="0">
                <a:latin typeface="Arial" panose="020B0604020202020204" pitchFamily="34" charset="0"/>
                <a:cs typeface="Arial" panose="020B0604020202020204" pitchFamily="34" charset="0"/>
              </a:rPr>
              <a:t>Training that will be offered</a:t>
            </a:r>
          </a:p>
          <a:p>
            <a:pPr marL="630238" indent="-346075">
              <a:buClr>
                <a:srgbClr val="00B050"/>
              </a:buClr>
              <a:buFont typeface="Arial" panose="020B0604020202020204" pitchFamily="34" charset="0"/>
              <a:buChar char="•"/>
            </a:pPr>
            <a:r>
              <a:rPr lang="en-US" sz="1730" dirty="0" smtClean="0">
                <a:latin typeface="Arial" panose="020B0604020202020204" pitchFamily="34" charset="0"/>
                <a:cs typeface="Arial" panose="020B0604020202020204" pitchFamily="34" charset="0"/>
              </a:rPr>
              <a:t>Opportunities for promotion</a:t>
            </a:r>
          </a:p>
          <a:p>
            <a:pPr>
              <a:buClr>
                <a:srgbClr val="00B050"/>
              </a:buClr>
            </a:pPr>
            <a:r>
              <a:rPr lang="en-US" sz="1730" b="1" dirty="0" smtClean="0">
                <a:latin typeface="Arial" panose="020B0604020202020204" pitchFamily="34" charset="0"/>
                <a:cs typeface="Arial" panose="020B0604020202020204" pitchFamily="34" charset="0"/>
              </a:rPr>
              <a:t>Job Specification</a:t>
            </a:r>
          </a:p>
          <a:p>
            <a:pPr marL="346075" indent="-346075">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Once a job description has been drawn up, the qualifications and qualities necessary to undertake the job can be specified, This list of desirable and essential requirements for the job is called a job, or person, specification. The listed requirements will usually include:</a:t>
            </a:r>
          </a:p>
          <a:p>
            <a:pPr marL="346075" indent="-346075">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The level of educational qualifications</a:t>
            </a:r>
          </a:p>
          <a:p>
            <a:pPr marL="346075" indent="-346075">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The amount of experience and type if experience</a:t>
            </a:r>
          </a:p>
          <a:p>
            <a:pPr marL="346075" indent="-346075">
              <a:buClr>
                <a:srgbClr val="00B050"/>
              </a:buClr>
              <a:buFont typeface="Wingdings 3" panose="05040102010807070707" pitchFamily="18" charset="2"/>
              <a:buChar char=""/>
            </a:pPr>
            <a:r>
              <a:rPr lang="en-US" sz="1730" dirty="0" smtClean="0">
                <a:latin typeface="Arial" panose="020B0604020202020204" pitchFamily="34" charset="0"/>
                <a:cs typeface="Arial" panose="020B0604020202020204" pitchFamily="34" charset="0"/>
              </a:rPr>
              <a:t>Special skills, knowledge or particular aptitude</a:t>
            </a:r>
          </a:p>
        </p:txBody>
      </p:sp>
      <p:sp>
        <p:nvSpPr>
          <p:cNvPr id="7"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spTree>
    <p:extLst>
      <p:ext uri="{BB962C8B-B14F-4D97-AF65-F5344CB8AC3E}">
        <p14:creationId xmlns:p14="http://schemas.microsoft.com/office/powerpoint/2010/main" val="3764157354"/>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496943" cy="5640006"/>
          </a:xfrm>
          <a:prstGeom prst="rect">
            <a:avLst/>
          </a:prstGeom>
        </p:spPr>
        <p:txBody>
          <a:bodyPr wrap="square">
            <a:spAutoFit/>
          </a:bodyPr>
          <a:lstStyle/>
          <a:p>
            <a:pPr>
              <a:buClr>
                <a:srgbClr val="00B050"/>
              </a:buClr>
            </a:pPr>
            <a:r>
              <a:rPr lang="en-US" b="1" dirty="0" smtClean="0">
                <a:solidFill>
                  <a:schemeClr val="accent1"/>
                </a:solidFill>
                <a:latin typeface="Arial" panose="020B0604020202020204" pitchFamily="34" charset="0"/>
                <a:cs typeface="Arial" panose="020B0604020202020204" pitchFamily="34" charset="0"/>
              </a:rPr>
              <a:t>Case Study Example</a:t>
            </a:r>
          </a:p>
          <a:p>
            <a:pPr marL="346075" indent="-346075">
              <a:buClr>
                <a:srgbClr val="00B050"/>
              </a:buClr>
              <a:buFont typeface="Wingdings 3" panose="05040102010807070707" pitchFamily="18" charset="2"/>
              <a:buChar char=""/>
            </a:pPr>
            <a:r>
              <a:rPr lang="en-US" dirty="0" smtClean="0">
                <a:solidFill>
                  <a:schemeClr val="accent1"/>
                </a:solidFill>
                <a:latin typeface="Arial" panose="020B0604020202020204" pitchFamily="34" charset="0"/>
                <a:cs typeface="Arial" panose="020B0604020202020204" pitchFamily="34" charset="0"/>
              </a:rPr>
              <a:t>Here is a job </a:t>
            </a:r>
            <a:r>
              <a:rPr lang="en-US" b="1" dirty="0" smtClean="0">
                <a:solidFill>
                  <a:schemeClr val="accent1"/>
                </a:solidFill>
                <a:latin typeface="Arial" panose="020B0604020202020204" pitchFamily="34" charset="0"/>
                <a:cs typeface="Arial" panose="020B0604020202020204" pitchFamily="34" charset="0"/>
              </a:rPr>
              <a:t>specification</a:t>
            </a:r>
            <a:r>
              <a:rPr lang="en-US" dirty="0" smtClean="0">
                <a:solidFill>
                  <a:schemeClr val="accent1"/>
                </a:solidFill>
                <a:latin typeface="Arial" panose="020B0604020202020204" pitchFamily="34" charset="0"/>
                <a:cs typeface="Arial" panose="020B0604020202020204" pitchFamily="34" charset="0"/>
              </a:rPr>
              <a:t> for a housekeeper in a hotel.</a:t>
            </a:r>
          </a:p>
          <a:p>
            <a:pPr marL="284163" indent="-284163">
              <a:buClr>
                <a:srgbClr val="00B050"/>
              </a:buClr>
              <a:buFont typeface="Wingdings 3" panose="05040102010807070707" pitchFamily="18" charset="2"/>
              <a:buChar char=""/>
            </a:pPr>
            <a:endParaRPr lang="en-US" sz="4400" dirty="0" smtClean="0">
              <a:solidFill>
                <a:schemeClr val="accent1"/>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050" dirty="0">
              <a:solidFill>
                <a:schemeClr val="accent1"/>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dirty="0" smtClean="0">
              <a:solidFill>
                <a:schemeClr val="accent1"/>
              </a:solidFill>
              <a:latin typeface="Arial" panose="020B0604020202020204" pitchFamily="34" charset="0"/>
              <a:cs typeface="Arial" panose="020B0604020202020204" pitchFamily="34" charset="0"/>
            </a:endParaRPr>
          </a:p>
          <a:p>
            <a:pPr>
              <a:buClr>
                <a:srgbClr val="00B050"/>
              </a:buClr>
            </a:pPr>
            <a:r>
              <a:rPr lang="en-US" b="1" dirty="0" smtClean="0">
                <a:solidFill>
                  <a:schemeClr val="accent1"/>
                </a:solidFill>
                <a:latin typeface="Arial" panose="020B0604020202020204" pitchFamily="34" charset="0"/>
                <a:cs typeface="Arial" panose="020B0604020202020204" pitchFamily="34" charset="0"/>
              </a:rPr>
              <a:t>Details of Job:</a:t>
            </a:r>
          </a:p>
          <a:p>
            <a:pPr marL="346075" indent="-346075">
              <a:buClr>
                <a:srgbClr val="00B050"/>
              </a:buClr>
              <a:buFont typeface="Wingdings 3" panose="05040102010807070707" pitchFamily="18" charset="2"/>
              <a:buChar char=""/>
            </a:pPr>
            <a:r>
              <a:rPr lang="en-US" dirty="0" smtClean="0">
                <a:solidFill>
                  <a:schemeClr val="accent1"/>
                </a:solidFill>
                <a:latin typeface="Arial" panose="020B0604020202020204" pitchFamily="34" charset="0"/>
                <a:cs typeface="Arial" panose="020B0604020202020204" pitchFamily="34" charset="0"/>
              </a:rPr>
              <a:t>Responsible for domestic services in the hotel, with an aim to keeping accommodation clean and maintained for the hotel guests.</a:t>
            </a:r>
          </a:p>
          <a:p>
            <a:pPr marL="346075" indent="-346075">
              <a:buClr>
                <a:srgbClr val="00B050"/>
              </a:buClr>
              <a:buFont typeface="Wingdings 3" panose="05040102010807070707" pitchFamily="18" charset="2"/>
              <a:buChar char=""/>
            </a:pPr>
            <a:r>
              <a:rPr lang="en-US" dirty="0" smtClean="0">
                <a:solidFill>
                  <a:schemeClr val="accent1"/>
                </a:solidFill>
                <a:latin typeface="Arial" panose="020B0604020202020204" pitchFamily="34" charset="0"/>
                <a:cs typeface="Arial" panose="020B0604020202020204" pitchFamily="34" charset="0"/>
              </a:rPr>
              <a:t>Responsible for the cleaners and room attendants. To take a supervisory role.</a:t>
            </a:r>
          </a:p>
          <a:p>
            <a:pPr>
              <a:buClr>
                <a:srgbClr val="00B050"/>
              </a:buClr>
            </a:pPr>
            <a:r>
              <a:rPr lang="en-US" b="1" dirty="0" smtClean="0">
                <a:solidFill>
                  <a:schemeClr val="accent1"/>
                </a:solidFill>
                <a:latin typeface="Arial" panose="020B0604020202020204" pitchFamily="34" charset="0"/>
                <a:cs typeface="Arial" panose="020B0604020202020204" pitchFamily="34" charset="0"/>
              </a:rPr>
              <a:t>Qualifications:</a:t>
            </a:r>
          </a:p>
          <a:p>
            <a:pPr marL="346075" indent="-346075">
              <a:buClr>
                <a:srgbClr val="00B050"/>
              </a:buClr>
              <a:buFont typeface="Wingdings 3" panose="05040102010807070707" pitchFamily="18" charset="2"/>
              <a:buChar char=""/>
            </a:pPr>
            <a:r>
              <a:rPr lang="en-US" dirty="0" smtClean="0">
                <a:solidFill>
                  <a:schemeClr val="accent1"/>
                </a:solidFill>
                <a:latin typeface="Arial" panose="020B0604020202020204" pitchFamily="34" charset="0"/>
                <a:cs typeface="Arial" panose="020B0604020202020204" pitchFamily="34" charset="0"/>
              </a:rPr>
              <a:t>Essential: 4 iGCSE’s (A-C) including Mathematics and English</a:t>
            </a:r>
            <a:endParaRPr lang="en-US" b="1" dirty="0" smtClean="0">
              <a:solidFill>
                <a:schemeClr val="accent1"/>
              </a:solidFill>
              <a:latin typeface="Arial" panose="020B0604020202020204" pitchFamily="34" charset="0"/>
              <a:cs typeface="Arial" panose="020B0604020202020204" pitchFamily="34" charset="0"/>
            </a:endParaRPr>
          </a:p>
          <a:p>
            <a:pPr>
              <a:buClr>
                <a:srgbClr val="00B050"/>
              </a:buClr>
            </a:pPr>
            <a:r>
              <a:rPr lang="en-US" b="1" dirty="0" smtClean="0">
                <a:solidFill>
                  <a:schemeClr val="accent1"/>
                </a:solidFill>
                <a:latin typeface="Arial" panose="020B0604020202020204" pitchFamily="34" charset="0"/>
                <a:cs typeface="Arial" panose="020B0604020202020204" pitchFamily="34" charset="0"/>
              </a:rPr>
              <a:t>Skills:</a:t>
            </a:r>
          </a:p>
          <a:p>
            <a:pPr marL="346075" indent="-346075">
              <a:buClr>
                <a:srgbClr val="00B050"/>
              </a:buClr>
              <a:buFont typeface="Wingdings 3" panose="05040102010807070707" pitchFamily="18" charset="2"/>
              <a:buChar char=""/>
            </a:pPr>
            <a:r>
              <a:rPr lang="en-US" dirty="0" smtClean="0">
                <a:solidFill>
                  <a:schemeClr val="accent1"/>
                </a:solidFill>
                <a:latin typeface="Arial" panose="020B0604020202020204" pitchFamily="34" charset="0"/>
                <a:cs typeface="Arial" panose="020B0604020202020204" pitchFamily="34" charset="0"/>
              </a:rPr>
              <a:t>Ability to manage people</a:t>
            </a:r>
          </a:p>
          <a:p>
            <a:pPr marL="346075" indent="-346075">
              <a:buClr>
                <a:srgbClr val="00B050"/>
              </a:buClr>
              <a:buFont typeface="Wingdings 3" panose="05040102010807070707" pitchFamily="18" charset="2"/>
              <a:buChar char=""/>
            </a:pPr>
            <a:r>
              <a:rPr lang="en-US" dirty="0" smtClean="0">
                <a:solidFill>
                  <a:schemeClr val="accent1"/>
                </a:solidFill>
                <a:latin typeface="Arial" panose="020B0604020202020204" pitchFamily="34" charset="0"/>
                <a:cs typeface="Arial" panose="020B0604020202020204" pitchFamily="34" charset="0"/>
              </a:rPr>
              <a:t>Communicates </a:t>
            </a:r>
            <a:r>
              <a:rPr lang="en-US" dirty="0">
                <a:solidFill>
                  <a:schemeClr val="accent1"/>
                </a:solidFill>
                <a:latin typeface="Arial" panose="020B0604020202020204" pitchFamily="34" charset="0"/>
                <a:cs typeface="Arial" panose="020B0604020202020204" pitchFamily="34" charset="0"/>
              </a:rPr>
              <a:t>effectively with people</a:t>
            </a:r>
          </a:p>
          <a:p>
            <a:pPr>
              <a:buClr>
                <a:srgbClr val="00B050"/>
              </a:buClr>
            </a:pPr>
            <a:r>
              <a:rPr lang="en-US" b="1" dirty="0" smtClean="0">
                <a:solidFill>
                  <a:schemeClr val="accent1"/>
                </a:solidFill>
                <a:latin typeface="Arial" panose="020B0604020202020204" pitchFamily="34" charset="0"/>
                <a:cs typeface="Arial" panose="020B0604020202020204" pitchFamily="34" charset="0"/>
              </a:rPr>
              <a:t>Physical Fitness:</a:t>
            </a:r>
          </a:p>
          <a:p>
            <a:pPr marL="346075" indent="-346075">
              <a:buClr>
                <a:srgbClr val="00B050"/>
              </a:buClr>
              <a:buFont typeface="Wingdings 3" panose="05040102010807070707" pitchFamily="18" charset="2"/>
              <a:buChar char=""/>
            </a:pPr>
            <a:r>
              <a:rPr lang="en-US" dirty="0" smtClean="0">
                <a:solidFill>
                  <a:schemeClr val="accent1"/>
                </a:solidFill>
                <a:latin typeface="Arial" panose="020B0604020202020204" pitchFamily="34" charset="0"/>
                <a:cs typeface="Arial" panose="020B0604020202020204" pitchFamily="34" charset="0"/>
              </a:rPr>
              <a:t>Fit, needs to be on feet all day</a:t>
            </a:r>
          </a:p>
          <a:p>
            <a:pPr>
              <a:buClr>
                <a:srgbClr val="00B050"/>
              </a:buClr>
            </a:pPr>
            <a:r>
              <a:rPr lang="en-US" b="1" dirty="0" smtClean="0">
                <a:solidFill>
                  <a:schemeClr val="accent1"/>
                </a:solidFill>
                <a:latin typeface="Arial" panose="020B0604020202020204" pitchFamily="34" charset="0"/>
                <a:cs typeface="Arial" panose="020B0604020202020204" pitchFamily="34" charset="0"/>
              </a:rPr>
              <a:t>Personal Characteristics:</a:t>
            </a:r>
          </a:p>
          <a:p>
            <a:pPr marL="346075" indent="-346075">
              <a:buClr>
                <a:srgbClr val="00B050"/>
              </a:buClr>
              <a:buFont typeface="Wingdings 3" panose="05040102010807070707" pitchFamily="18" charset="2"/>
              <a:buChar char=""/>
            </a:pPr>
            <a:r>
              <a:rPr lang="en-US" dirty="0" smtClean="0">
                <a:solidFill>
                  <a:schemeClr val="accent1"/>
                </a:solidFill>
                <a:latin typeface="Arial" panose="020B0604020202020204" pitchFamily="34" charset="0"/>
                <a:cs typeface="Arial" panose="020B0604020202020204" pitchFamily="34" charset="0"/>
              </a:rPr>
              <a:t>Honest and responsible</a:t>
            </a:r>
          </a:p>
          <a:p>
            <a:pPr marL="346075" indent="-346075">
              <a:buClr>
                <a:srgbClr val="00B050"/>
              </a:buClr>
              <a:buFont typeface="Wingdings 3" panose="05040102010807070707" pitchFamily="18" charset="2"/>
              <a:buChar char=""/>
            </a:pPr>
            <a:r>
              <a:rPr lang="en-US" dirty="0" smtClean="0">
                <a:solidFill>
                  <a:schemeClr val="accent1"/>
                </a:solidFill>
                <a:latin typeface="Arial" panose="020B0604020202020204" pitchFamily="34" charset="0"/>
                <a:cs typeface="Arial" panose="020B0604020202020204" pitchFamily="34" charset="0"/>
              </a:rPr>
              <a:t>Friendly, helpful, organised</a:t>
            </a:r>
          </a:p>
        </p:txBody>
      </p:sp>
      <p:graphicFrame>
        <p:nvGraphicFramePr>
          <p:cNvPr id="2" name="Table 1"/>
          <p:cNvGraphicFramePr>
            <a:graphicFrameLocks noGrp="1"/>
          </p:cNvGraphicFramePr>
          <p:nvPr>
            <p:extLst>
              <p:ext uri="{D42A27DB-BD31-4B8C-83A1-F6EECF244321}">
                <p14:modId xmlns:p14="http://schemas.microsoft.com/office/powerpoint/2010/main" val="4123116456"/>
              </p:ext>
            </p:extLst>
          </p:nvPr>
        </p:nvGraphicFramePr>
        <p:xfrm>
          <a:off x="349437" y="1883296"/>
          <a:ext cx="8399026" cy="731520"/>
        </p:xfrm>
        <a:graphic>
          <a:graphicData uri="http://schemas.openxmlformats.org/drawingml/2006/table">
            <a:tbl>
              <a:tblPr firstRow="1" bandRow="1">
                <a:tableStyleId>{0E3FDE45-AF77-4B5C-9715-49D594BDF05E}</a:tableStyleId>
              </a:tblPr>
              <a:tblGrid>
                <a:gridCol w="4199513"/>
                <a:gridCol w="4199513"/>
              </a:tblGrid>
              <a:tr h="216024">
                <a:tc>
                  <a:txBody>
                    <a:bodyPr/>
                    <a:lstStyle/>
                    <a:p>
                      <a:r>
                        <a:rPr lang="en-US" sz="1800" b="1" dirty="0" smtClean="0">
                          <a:solidFill>
                            <a:schemeClr val="accent1"/>
                          </a:solidFill>
                          <a:latin typeface="Arial" panose="020B0604020202020204" pitchFamily="34" charset="0"/>
                          <a:cs typeface="Arial" panose="020B0604020202020204" pitchFamily="34" charset="0"/>
                        </a:rPr>
                        <a:t>Job</a:t>
                      </a:r>
                      <a:r>
                        <a:rPr lang="en-US" sz="1800" b="1" baseline="0" dirty="0" smtClean="0">
                          <a:solidFill>
                            <a:schemeClr val="accent1"/>
                          </a:solidFill>
                          <a:latin typeface="Arial" panose="020B0604020202020204" pitchFamily="34" charset="0"/>
                          <a:cs typeface="Arial" panose="020B0604020202020204" pitchFamily="34" charset="0"/>
                        </a:rPr>
                        <a:t> Title</a:t>
                      </a:r>
                      <a:endParaRPr lang="en-GB" sz="1800" b="1"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dirty="0" smtClean="0">
                          <a:solidFill>
                            <a:schemeClr val="accent1"/>
                          </a:solidFill>
                          <a:latin typeface="Arial" panose="020B0604020202020204" pitchFamily="34" charset="0"/>
                          <a:cs typeface="Arial" panose="020B0604020202020204" pitchFamily="34" charset="0"/>
                        </a:rPr>
                        <a:t>Housekeeper</a:t>
                      </a:r>
                      <a:endParaRPr lang="en-GB" sz="1800" b="0"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6024">
                <a:tc>
                  <a:txBody>
                    <a:bodyPr/>
                    <a:lstStyle/>
                    <a:p>
                      <a:r>
                        <a:rPr lang="en-US" sz="1800" b="1" dirty="0" smtClean="0">
                          <a:solidFill>
                            <a:schemeClr val="accent1"/>
                          </a:solidFill>
                          <a:latin typeface="Arial" panose="020B0604020202020204" pitchFamily="34" charset="0"/>
                          <a:cs typeface="Arial" panose="020B0604020202020204" pitchFamily="34" charset="0"/>
                        </a:rPr>
                        <a:t>Department:</a:t>
                      </a:r>
                      <a:endParaRPr lang="en-GB" sz="1800" b="1"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dirty="0" smtClean="0">
                          <a:solidFill>
                            <a:schemeClr val="accent1"/>
                          </a:solidFill>
                          <a:latin typeface="Arial" panose="020B0604020202020204" pitchFamily="34" charset="0"/>
                          <a:cs typeface="Arial" panose="020B0604020202020204" pitchFamily="34" charset="0"/>
                        </a:rPr>
                        <a:t>Housekeeping</a:t>
                      </a:r>
                      <a:endParaRPr lang="en-GB" sz="1800" b="0" dirty="0">
                        <a:solidFill>
                          <a:schemeClr val="accent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spTree>
    <p:extLst>
      <p:ext uri="{BB962C8B-B14F-4D97-AF65-F5344CB8AC3E}">
        <p14:creationId xmlns:p14="http://schemas.microsoft.com/office/powerpoint/2010/main" val="66470569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1" cy="5401479"/>
          </a:xfrm>
          <a:prstGeom prst="rect">
            <a:avLst/>
          </a:prstGeom>
        </p:spPr>
        <p:txBody>
          <a:bodyPr wrap="square">
            <a:spAutoFit/>
          </a:bodyPr>
          <a:lstStyle/>
          <a:p>
            <a:pPr>
              <a:buClr>
                <a:srgbClr val="00B050"/>
              </a:buClr>
            </a:pPr>
            <a:r>
              <a:rPr lang="en-US" sz="2300" b="1" dirty="0" smtClean="0">
                <a:solidFill>
                  <a:srgbClr val="FF0000"/>
                </a:solidFill>
                <a:latin typeface="Arial" panose="020B0604020202020204" pitchFamily="34" charset="0"/>
                <a:cs typeface="Arial" panose="020B0604020202020204" pitchFamily="34" charset="0"/>
              </a:rPr>
              <a:t>Task 5.7</a:t>
            </a:r>
          </a:p>
          <a:p>
            <a:pPr marL="450850" indent="-450850">
              <a:buClr>
                <a:srgbClr val="00B050"/>
              </a:buClr>
              <a:buFont typeface="+mj-lt"/>
              <a:buAutoNum type="alphaLcParenR"/>
            </a:pPr>
            <a:r>
              <a:rPr lang="en-US" sz="2300" dirty="0" smtClean="0">
                <a:solidFill>
                  <a:srgbClr val="FF0000"/>
                </a:solidFill>
                <a:latin typeface="Arial" panose="020B0604020202020204" pitchFamily="34" charset="0"/>
                <a:cs typeface="Arial" panose="020B0604020202020204" pitchFamily="34" charset="0"/>
              </a:rPr>
              <a:t>Draw up a job description for </a:t>
            </a:r>
            <a:r>
              <a:rPr lang="en-US" sz="2300" b="1" dirty="0" smtClean="0">
                <a:solidFill>
                  <a:srgbClr val="FF0000"/>
                </a:solidFill>
                <a:latin typeface="Arial" panose="020B0604020202020204" pitchFamily="34" charset="0"/>
                <a:cs typeface="Arial" panose="020B0604020202020204" pitchFamily="34" charset="0"/>
              </a:rPr>
              <a:t>one</a:t>
            </a:r>
            <a:r>
              <a:rPr lang="en-US" sz="2300" dirty="0" smtClean="0">
                <a:solidFill>
                  <a:srgbClr val="FF0000"/>
                </a:solidFill>
                <a:latin typeface="Arial" panose="020B0604020202020204" pitchFamily="34" charset="0"/>
                <a:cs typeface="Arial" panose="020B0604020202020204" pitchFamily="34" charset="0"/>
              </a:rPr>
              <a:t> </a:t>
            </a:r>
            <a:r>
              <a:rPr lang="en-US" sz="2300" dirty="0" smtClean="0">
                <a:solidFill>
                  <a:srgbClr val="FF0000"/>
                </a:solidFill>
                <a:latin typeface="Arial" panose="020B0604020202020204" pitchFamily="34" charset="0"/>
                <a:cs typeface="Arial" panose="020B0604020202020204" pitchFamily="34" charset="0"/>
              </a:rPr>
              <a:t>of the following:</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Accountant</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Shop Assistant</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Hotel Manager</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Teacher</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The job your parents do</a:t>
            </a:r>
            <a:br>
              <a:rPr lang="en-US" sz="2300" dirty="0" smtClean="0">
                <a:solidFill>
                  <a:srgbClr val="FF0000"/>
                </a:solidFill>
                <a:latin typeface="Arial" panose="020B0604020202020204" pitchFamily="34" charset="0"/>
                <a:cs typeface="Arial" panose="020B0604020202020204" pitchFamily="34" charset="0"/>
              </a:rPr>
            </a:br>
            <a:r>
              <a:rPr lang="en-US" sz="2300" dirty="0" smtClean="0">
                <a:solidFill>
                  <a:srgbClr val="FF0000"/>
                </a:solidFill>
                <a:latin typeface="Arial" panose="020B0604020202020204" pitchFamily="34" charset="0"/>
                <a:cs typeface="Arial" panose="020B0604020202020204" pitchFamily="34" charset="0"/>
              </a:rPr>
              <a:t>Research information to help you by asking someone who does the job or from careers information</a:t>
            </a:r>
          </a:p>
          <a:p>
            <a:pPr marL="450850" indent="-450850">
              <a:buClr>
                <a:srgbClr val="00B050"/>
              </a:buClr>
              <a:buFont typeface="+mj-lt"/>
              <a:buAutoNum type="alphaLcParenR" startAt="2"/>
            </a:pPr>
            <a:r>
              <a:rPr lang="en-US" sz="2300" dirty="0" smtClean="0">
                <a:solidFill>
                  <a:srgbClr val="FF0000"/>
                </a:solidFill>
                <a:latin typeface="Arial" panose="020B0604020202020204" pitchFamily="34" charset="0"/>
                <a:cs typeface="Arial" panose="020B0604020202020204" pitchFamily="34" charset="0"/>
              </a:rPr>
              <a:t>Now draw up a job specification for your perfect job. The same research should help you to complete this task. Show which are essential and which are desirable requirements for the job.</a:t>
            </a:r>
          </a:p>
          <a:p>
            <a:pPr marL="450850" indent="-450850">
              <a:buClr>
                <a:srgbClr val="00B050"/>
              </a:buClr>
              <a:buFont typeface="+mj-lt"/>
              <a:buAutoNum type="alphaLcParenR" startAt="2"/>
            </a:pPr>
            <a:r>
              <a:rPr lang="en-US" sz="2300" dirty="0" smtClean="0">
                <a:solidFill>
                  <a:srgbClr val="FF0000"/>
                </a:solidFill>
                <a:latin typeface="Arial" panose="020B0604020202020204" pitchFamily="34" charset="0"/>
                <a:cs typeface="Arial" panose="020B0604020202020204" pitchFamily="34" charset="0"/>
              </a:rPr>
              <a:t>How does a job description and a job specification help to ensure the most suitable person for the job is recruited?</a:t>
            </a:r>
          </a:p>
        </p:txBody>
      </p:sp>
      <p:sp>
        <p:nvSpPr>
          <p:cNvPr id="7" name="TextBox 6">
            <a:hlinkClick r:id="rId3" action="ppaction://hlinkfile"/>
          </p:cNvPr>
          <p:cNvSpPr txBox="1"/>
          <p:nvPr/>
        </p:nvSpPr>
        <p:spPr>
          <a:xfrm>
            <a:off x="8388424" y="1124744"/>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
        <p:nvSpPr>
          <p:cNvPr id="9"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spTree>
    <p:extLst>
      <p:ext uri="{BB962C8B-B14F-4D97-AF65-F5344CB8AC3E}">
        <p14:creationId xmlns:p14="http://schemas.microsoft.com/office/powerpoint/2010/main" val="818395532"/>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1" y="1052736"/>
            <a:ext cx="6408712" cy="5509200"/>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2200" dirty="0">
                <a:latin typeface="Arial" panose="020B0604020202020204" pitchFamily="34" charset="0"/>
                <a:cs typeface="Arial" panose="020B0604020202020204" pitchFamily="34" charset="0"/>
              </a:rPr>
              <a:t>The </a:t>
            </a:r>
            <a:r>
              <a:rPr lang="en-US" sz="2200" b="1" dirty="0">
                <a:latin typeface="Arial" panose="020B0604020202020204" pitchFamily="34" charset="0"/>
                <a:cs typeface="Arial" panose="020B0604020202020204" pitchFamily="34" charset="0"/>
              </a:rPr>
              <a:t>person specification </a:t>
            </a:r>
            <a:r>
              <a:rPr lang="en-US" sz="2200" dirty="0">
                <a:latin typeface="Arial" panose="020B0604020202020204" pitchFamily="34" charset="0"/>
                <a:cs typeface="Arial" panose="020B0604020202020204" pitchFamily="34" charset="0"/>
              </a:rPr>
              <a:t>is a description of the qualifications, skills, experience, knowledge and other attributes (selection criteria) which a candidate must possess to perform the job duties. The specification should be derived from the job description and forms the foundation for the recruitment process. </a:t>
            </a:r>
            <a:endParaRPr lang="en-US" sz="2200" dirty="0" smtClean="0">
              <a:latin typeface="Arial" panose="020B0604020202020204" pitchFamily="34" charset="0"/>
              <a:cs typeface="Arial" panose="020B0604020202020204" pitchFamily="34" charset="0"/>
            </a:endParaRPr>
          </a:p>
          <a:p>
            <a:pPr marL="360363" indent="-360363">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Companies </a:t>
            </a:r>
            <a:r>
              <a:rPr lang="en-US" sz="2200" dirty="0">
                <a:latin typeface="Arial" panose="020B0604020202020204" pitchFamily="34" charset="0"/>
                <a:cs typeface="Arial" panose="020B0604020202020204" pitchFamily="34" charset="0"/>
              </a:rPr>
              <a:t>will use the person specification as a basis for your selection decisions at shortlisting, presentation/test and interview stages. Interview questions and selection tests should also derive from the person specification and be designed to elicit more evidence on candidates against the criteria. The person specification should also be used to write your advertisement for the position</a:t>
            </a:r>
            <a:r>
              <a:rPr lang="en-US" sz="2200" dirty="0" smtClean="0">
                <a:latin typeface="Arial" panose="020B0604020202020204" pitchFamily="34" charset="0"/>
                <a:cs typeface="Arial" panose="020B0604020202020204" pitchFamily="34" charset="0"/>
              </a:rPr>
              <a:t>.</a:t>
            </a:r>
          </a:p>
        </p:txBody>
      </p:sp>
      <p:sp>
        <p:nvSpPr>
          <p:cNvPr id="9"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pic>
        <p:nvPicPr>
          <p:cNvPr id="2" name="Picture 1">
            <a:hlinkClick r:id="rId3" action="ppaction://hlinkfile"/>
          </p:cNvPr>
          <p:cNvPicPr>
            <a:picLocks noChangeAspect="1"/>
          </p:cNvPicPr>
          <p:nvPr/>
        </p:nvPicPr>
        <p:blipFill rotWithShape="1">
          <a:blip r:embed="rId4"/>
          <a:srcRect l="9961" t="21370" r="35584" b="2823"/>
          <a:stretch/>
        </p:blipFill>
        <p:spPr>
          <a:xfrm>
            <a:off x="6774245" y="3429000"/>
            <a:ext cx="2046226" cy="3036283"/>
          </a:xfrm>
          <a:prstGeom prst="rect">
            <a:avLst/>
          </a:prstGeom>
          <a:effectLst>
            <a:outerShdw blurRad="101600" dist="38100" dir="2700000" sx="102000" sy="102000" algn="tl" rotWithShape="0">
              <a:prstClr val="black">
                <a:alpha val="40000"/>
              </a:prstClr>
            </a:outerShdw>
          </a:effectLst>
        </p:spPr>
      </p:pic>
      <p:pic>
        <p:nvPicPr>
          <p:cNvPr id="3" name="Picture 2">
            <a:hlinkClick r:id="rId5" action="ppaction://hlinkfile"/>
          </p:cNvPr>
          <p:cNvPicPr>
            <a:picLocks noChangeAspect="1"/>
          </p:cNvPicPr>
          <p:nvPr/>
        </p:nvPicPr>
        <p:blipFill rotWithShape="1">
          <a:blip r:embed="rId6"/>
          <a:srcRect l="12238" t="20802" r="14710" b="4429"/>
          <a:stretch/>
        </p:blipFill>
        <p:spPr>
          <a:xfrm>
            <a:off x="6774244" y="1052736"/>
            <a:ext cx="2046227" cy="2232248"/>
          </a:xfrm>
          <a:prstGeom prst="rect">
            <a:avLst/>
          </a:prstGeom>
          <a:effectLst>
            <a:outerShdw blurRad="101600" dist="38100" dir="2700000" sx="102000" sy="102000" algn="tl" rotWithShape="0">
              <a:prstClr val="black">
                <a:alpha val="40000"/>
              </a:prstClr>
            </a:outerShdw>
          </a:effectLst>
        </p:spPr>
      </p:pic>
    </p:spTree>
    <p:extLst>
      <p:ext uri="{BB962C8B-B14F-4D97-AF65-F5344CB8AC3E}">
        <p14:creationId xmlns:p14="http://schemas.microsoft.com/office/powerpoint/2010/main" val="249218296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1" y="1052736"/>
            <a:ext cx="6336704" cy="5816977"/>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1860" dirty="0" smtClean="0">
                <a:latin typeface="Arial" panose="020B0604020202020204" pitchFamily="34" charset="0"/>
                <a:cs typeface="Arial" panose="020B0604020202020204" pitchFamily="34" charset="0"/>
              </a:rPr>
              <a:t>How this document is written depends on the job and is specific for each job. Rules could include:</a:t>
            </a:r>
          </a:p>
          <a:p>
            <a:pPr marL="720725" indent="-360363">
              <a:buFont typeface="+mj-lt"/>
              <a:buAutoNum type="arabicPeriod"/>
            </a:pPr>
            <a:r>
              <a:rPr lang="en-US" sz="1860" dirty="0"/>
              <a:t>the technical, organisational, communicative, and creative skills and abilities you expect from an ideal candidate</a:t>
            </a:r>
          </a:p>
          <a:p>
            <a:pPr marL="720725" indent="-360363">
              <a:buFont typeface="+mj-lt"/>
              <a:buAutoNum type="arabicPeriod"/>
            </a:pPr>
            <a:r>
              <a:rPr lang="en-US" sz="1860" dirty="0"/>
              <a:t>any specific qualifications or education required for the role</a:t>
            </a:r>
          </a:p>
          <a:p>
            <a:pPr marL="720725" indent="-360363">
              <a:buFont typeface="+mj-lt"/>
              <a:buAutoNum type="arabicPeriod"/>
            </a:pPr>
            <a:r>
              <a:rPr lang="en-US" sz="1860" dirty="0"/>
              <a:t>the level of experience needed in either similar organisations or equivalent roles</a:t>
            </a:r>
          </a:p>
          <a:p>
            <a:pPr marL="720725" indent="-360363">
              <a:buFont typeface="+mj-lt"/>
              <a:buAutoNum type="arabicPeriod"/>
            </a:pPr>
            <a:r>
              <a:rPr lang="en-US" sz="1860" dirty="0"/>
              <a:t>the kind of personality that would fit in with your team, and with your organisation’s ethos</a:t>
            </a:r>
          </a:p>
          <a:p>
            <a:pPr marL="720725" indent="-360363">
              <a:buFont typeface="+mj-lt"/>
              <a:buAutoNum type="arabicPeriod"/>
            </a:pPr>
            <a:r>
              <a:rPr lang="en-US" sz="1860" dirty="0"/>
              <a:t>character traits that are likely to help them to do the job effectively</a:t>
            </a:r>
          </a:p>
          <a:p>
            <a:pPr marL="720725" indent="-360363">
              <a:buFont typeface="+mj-lt"/>
              <a:buAutoNum type="arabicPeriod"/>
            </a:pPr>
            <a:r>
              <a:rPr lang="en-US" sz="1860" dirty="0"/>
              <a:t>any preferred achievements, </a:t>
            </a:r>
            <a:r>
              <a:rPr lang="en-US" sz="1860" dirty="0" smtClean="0"/>
              <a:t>e.g</a:t>
            </a:r>
            <a:r>
              <a:rPr lang="en-US" sz="1860" dirty="0"/>
              <a:t>. </a:t>
            </a:r>
            <a:r>
              <a:rPr lang="en-US" sz="1860" dirty="0" smtClean="0"/>
              <a:t>volunteering</a:t>
            </a:r>
          </a:p>
          <a:p>
            <a:pPr marL="360363" indent="-360363">
              <a:buClr>
                <a:srgbClr val="00B050"/>
              </a:buClr>
              <a:buFont typeface="Wingdings 3" panose="05040102010807070707" pitchFamily="18" charset="2"/>
              <a:buChar char=""/>
            </a:pPr>
            <a:r>
              <a:rPr lang="en-US" sz="1860" b="1" dirty="0">
                <a:solidFill>
                  <a:srgbClr val="FF0000"/>
                </a:solidFill>
                <a:latin typeface="Arial" panose="020B0604020202020204" pitchFamily="34" charset="0"/>
                <a:cs typeface="Arial" panose="020B0604020202020204" pitchFamily="34" charset="0"/>
              </a:rPr>
              <a:t>Task 5.8 </a:t>
            </a:r>
            <a:r>
              <a:rPr lang="en-US" sz="1860" dirty="0" smtClean="0">
                <a:solidFill>
                  <a:srgbClr val="FF0000"/>
                </a:solidFill>
                <a:latin typeface="Arial" panose="020B0604020202020204" pitchFamily="34" charset="0"/>
                <a:cs typeface="Arial" panose="020B0604020202020204" pitchFamily="34" charset="0"/>
              </a:rPr>
              <a:t>– Draw up a Person Specification using the above points for any teacher position within your school. Then get one off the Internet and compare the content.</a:t>
            </a:r>
          </a:p>
          <a:p>
            <a:pPr marL="360363" indent="-360363">
              <a:buClr>
                <a:srgbClr val="00B050"/>
              </a:buClr>
              <a:buFont typeface="Wingdings 3" panose="05040102010807070707" pitchFamily="18" charset="2"/>
              <a:buChar char=""/>
            </a:pPr>
            <a:r>
              <a:rPr lang="en-US" sz="1860" dirty="0" smtClean="0">
                <a:latin typeface="Arial" panose="020B0604020202020204" pitchFamily="34" charset="0"/>
                <a:cs typeface="Arial" panose="020B0604020202020204" pitchFamily="34" charset="0"/>
              </a:rPr>
              <a:t>Examples include </a:t>
            </a:r>
            <a:r>
              <a:rPr lang="en-US" sz="1860" dirty="0" smtClean="0">
                <a:latin typeface="Arial" panose="020B0604020202020204" pitchFamily="34" charset="0"/>
                <a:cs typeface="Arial" panose="020B0604020202020204" pitchFamily="34" charset="0"/>
                <a:hlinkClick r:id="rId3" action="ppaction://hlinkfile"/>
              </a:rPr>
              <a:t>Business</a:t>
            </a:r>
            <a:r>
              <a:rPr lang="en-US" sz="1860" dirty="0" smtClean="0">
                <a:latin typeface="Arial" panose="020B0604020202020204" pitchFamily="34" charset="0"/>
                <a:cs typeface="Arial" panose="020B0604020202020204" pitchFamily="34" charset="0"/>
              </a:rPr>
              <a:t>, </a:t>
            </a:r>
            <a:r>
              <a:rPr lang="en-US" sz="1860" dirty="0" smtClean="0">
                <a:latin typeface="Arial" panose="020B0604020202020204" pitchFamily="34" charset="0"/>
                <a:cs typeface="Arial" panose="020B0604020202020204" pitchFamily="34" charset="0"/>
                <a:hlinkClick r:id="rId4" action="ppaction://hlinkfile"/>
              </a:rPr>
              <a:t>Physics </a:t>
            </a:r>
            <a:r>
              <a:rPr lang="en-US" sz="1860" dirty="0" smtClean="0">
                <a:latin typeface="Arial" panose="020B0604020202020204" pitchFamily="34" charset="0"/>
                <a:cs typeface="Arial" panose="020B0604020202020204" pitchFamily="34" charset="0"/>
              </a:rPr>
              <a:t>and </a:t>
            </a:r>
            <a:r>
              <a:rPr lang="en-US" sz="1860" dirty="0" smtClean="0">
                <a:latin typeface="Arial" panose="020B0604020202020204" pitchFamily="34" charset="0"/>
                <a:cs typeface="Arial" panose="020B0604020202020204" pitchFamily="34" charset="0"/>
                <a:hlinkClick r:id="rId5" action="ppaction://hlinkfile"/>
              </a:rPr>
              <a:t>Mathematics </a:t>
            </a:r>
            <a:r>
              <a:rPr lang="en-US" sz="1860" dirty="0" smtClean="0">
                <a:latin typeface="Arial" panose="020B0604020202020204" pitchFamily="34" charset="0"/>
                <a:cs typeface="Arial" panose="020B0604020202020204" pitchFamily="34" charset="0"/>
              </a:rPr>
              <a:t>Specifications.</a:t>
            </a:r>
            <a:endParaRPr lang="en-US" sz="1860" dirty="0"/>
          </a:p>
        </p:txBody>
      </p:sp>
      <p:sp>
        <p:nvSpPr>
          <p:cNvPr id="9" name="Title 2"/>
          <p:cNvSpPr>
            <a:spLocks noGrp="1"/>
          </p:cNvSpPr>
          <p:nvPr>
            <p:ph type="title"/>
          </p:nvPr>
        </p:nvSpPr>
        <p:spPr>
          <a:xfrm>
            <a:off x="70266" y="72008"/>
            <a:ext cx="8859452" cy="548680"/>
          </a:xfrm>
        </p:spPr>
        <p:txBody>
          <a:bodyPr>
            <a:noAutofit/>
          </a:bodyPr>
          <a:lstStyle/>
          <a:p>
            <a:r>
              <a:rPr lang="en-US" sz="3600" dirty="0" smtClean="0"/>
              <a:t>5.3 – How and When to Use Communications</a:t>
            </a:r>
            <a:endParaRPr lang="en-US" sz="3600" dirty="0"/>
          </a:p>
        </p:txBody>
      </p:sp>
      <p:pic>
        <p:nvPicPr>
          <p:cNvPr id="4" name="Picture 3">
            <a:hlinkClick r:id="rId6" action="ppaction://hlinkfile"/>
          </p:cNvPr>
          <p:cNvPicPr>
            <a:picLocks noChangeAspect="1"/>
          </p:cNvPicPr>
          <p:nvPr/>
        </p:nvPicPr>
        <p:blipFill rotWithShape="1">
          <a:blip r:embed="rId7"/>
          <a:srcRect l="9961" t="21370" r="35584" b="2823"/>
          <a:stretch/>
        </p:blipFill>
        <p:spPr>
          <a:xfrm>
            <a:off x="6774245" y="3442585"/>
            <a:ext cx="2046226" cy="3036283"/>
          </a:xfrm>
          <a:prstGeom prst="rect">
            <a:avLst/>
          </a:prstGeom>
          <a:effectLst>
            <a:outerShdw blurRad="101600" dist="38100" dir="2700000" sx="102000" sy="102000" algn="tl" rotWithShape="0">
              <a:prstClr val="black">
                <a:alpha val="40000"/>
              </a:prstClr>
            </a:outerShdw>
          </a:effectLst>
        </p:spPr>
      </p:pic>
      <p:pic>
        <p:nvPicPr>
          <p:cNvPr id="5" name="Picture 4">
            <a:hlinkClick r:id="rId8" action="ppaction://hlinkfile"/>
          </p:cNvPr>
          <p:cNvPicPr>
            <a:picLocks noChangeAspect="1"/>
          </p:cNvPicPr>
          <p:nvPr/>
        </p:nvPicPr>
        <p:blipFill rotWithShape="1">
          <a:blip r:embed="rId9"/>
          <a:srcRect l="12238" t="20802" r="14710" b="4429"/>
          <a:stretch/>
        </p:blipFill>
        <p:spPr>
          <a:xfrm>
            <a:off x="6774244" y="1066321"/>
            <a:ext cx="2046227" cy="2232248"/>
          </a:xfrm>
          <a:prstGeom prst="rect">
            <a:avLst/>
          </a:prstGeom>
          <a:effectLst>
            <a:outerShdw blurRad="101600" dist="38100" dir="2700000" sx="102000" sy="102000" algn="tl" rotWithShape="0">
              <a:prstClr val="black">
                <a:alpha val="40000"/>
              </a:prstClr>
            </a:outerShdw>
          </a:effectLst>
        </p:spPr>
      </p:pic>
    </p:spTree>
    <p:extLst>
      <p:ext uri="{BB962C8B-B14F-4D97-AF65-F5344CB8AC3E}">
        <p14:creationId xmlns:p14="http://schemas.microsoft.com/office/powerpoint/2010/main" val="2871988402"/>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709255"/>
          </a:xfrm>
          <a:prstGeom prst="rect">
            <a:avLst/>
          </a:prstGeom>
        </p:spPr>
        <p:txBody>
          <a:bodyPr wrap="square">
            <a:spAutoFit/>
          </a:bodyPr>
          <a:lstStyle/>
          <a:p>
            <a:pPr marL="342900" indent="-342900">
              <a:spcAft>
                <a:spcPts val="600"/>
              </a:spcAft>
              <a:buClr>
                <a:srgbClr val="00B050"/>
              </a:buClr>
              <a:buFont typeface="Wingdings 3" panose="05040102010807070707" pitchFamily="18" charset="2"/>
              <a:buChar char=""/>
            </a:pPr>
            <a:r>
              <a:rPr lang="en-US" sz="1600" dirty="0" smtClean="0"/>
              <a:t>Once documents are produced, they need to be reviewed to </a:t>
            </a:r>
            <a:r>
              <a:rPr lang="en-US" sz="1600" dirty="0"/>
              <a:t>make </a:t>
            </a:r>
            <a:r>
              <a:rPr lang="en-US" sz="1600" dirty="0" smtClean="0"/>
              <a:t>sure they </a:t>
            </a:r>
            <a:r>
              <a:rPr lang="en-US" sz="1600" dirty="0"/>
              <a:t>are fit for </a:t>
            </a:r>
            <a:r>
              <a:rPr lang="en-US" sz="1600" dirty="0" smtClean="0"/>
              <a:t>purpose in terms of spelling grammar and acceptability. This reviewing process can take from one minute to hours in terms of preparation and company acceptability. Areas to look for include:</a:t>
            </a:r>
            <a:endParaRPr lang="en-US" sz="1600" dirty="0"/>
          </a:p>
          <a:p>
            <a:pPr marL="631825" lvl="1" indent="-342900">
              <a:spcAft>
                <a:spcPts val="600"/>
              </a:spcAft>
              <a:buClr>
                <a:srgbClr val="00B050"/>
              </a:buClr>
              <a:buFont typeface="Wingdings 3" panose="05040102010807070707" pitchFamily="18" charset="2"/>
              <a:buChar char=""/>
            </a:pPr>
            <a:r>
              <a:rPr lang="en-US" sz="1600" b="1" dirty="0" smtClean="0"/>
              <a:t>Appropriate </a:t>
            </a:r>
            <a:r>
              <a:rPr lang="en-US" sz="1600" b="1" dirty="0"/>
              <a:t>type of communication for </a:t>
            </a:r>
            <a:r>
              <a:rPr lang="en-US" sz="1600" b="1" dirty="0" smtClean="0"/>
              <a:t>audience </a:t>
            </a:r>
            <a:r>
              <a:rPr lang="en-US" sz="1600" dirty="0" smtClean="0"/>
              <a:t>– this is a choice made by the company on the most appropriate medium for the message, whether it is emailed or sent, online or offline etc.</a:t>
            </a:r>
            <a:endParaRPr lang="en-US" sz="1600" dirty="0"/>
          </a:p>
          <a:p>
            <a:pPr marL="631825" lvl="1" indent="-342900">
              <a:spcAft>
                <a:spcPts val="600"/>
              </a:spcAft>
              <a:buClr>
                <a:srgbClr val="00B050"/>
              </a:buClr>
              <a:buFont typeface="Wingdings 3" panose="05040102010807070707" pitchFamily="18" charset="2"/>
              <a:buChar char=""/>
            </a:pPr>
            <a:r>
              <a:rPr lang="en-US" sz="1600" b="1" dirty="0" smtClean="0"/>
              <a:t>Tone</a:t>
            </a:r>
            <a:r>
              <a:rPr lang="en-US" sz="1600" dirty="0" smtClean="0"/>
              <a:t> – Decided by the company but the tone of a message is important, specifically for the business reputation. Professionality is important but so is the need to get the job done.</a:t>
            </a:r>
            <a:endParaRPr lang="en-US" sz="1600" dirty="0"/>
          </a:p>
          <a:p>
            <a:pPr marL="631825" lvl="1" indent="-342900">
              <a:spcAft>
                <a:spcPts val="600"/>
              </a:spcAft>
              <a:buClr>
                <a:srgbClr val="00B050"/>
              </a:buClr>
              <a:buFont typeface="Wingdings 3" panose="05040102010807070707" pitchFamily="18" charset="2"/>
              <a:buChar char=""/>
            </a:pPr>
            <a:r>
              <a:rPr lang="en-US" sz="1600" b="1" dirty="0" smtClean="0"/>
              <a:t>Layout/design</a:t>
            </a:r>
            <a:r>
              <a:rPr lang="en-US" sz="1600" dirty="0" smtClean="0"/>
              <a:t> - </a:t>
            </a:r>
            <a:endParaRPr lang="en-US" sz="1600" dirty="0"/>
          </a:p>
          <a:p>
            <a:pPr marL="992188" lvl="2" indent="-342900">
              <a:spcAft>
                <a:spcPts val="600"/>
              </a:spcAft>
              <a:buClr>
                <a:srgbClr val="00B050"/>
              </a:buClr>
              <a:buFont typeface="Wingdings 3" panose="05040102010807070707" pitchFamily="18" charset="2"/>
              <a:buChar char=""/>
            </a:pPr>
            <a:r>
              <a:rPr lang="en-US" sz="1600" b="1" dirty="0" smtClean="0"/>
              <a:t>Logo</a:t>
            </a:r>
            <a:r>
              <a:rPr lang="en-US" sz="1600" dirty="0" smtClean="0"/>
              <a:t> – Sets a corporate style and is necessary for all external documents.</a:t>
            </a:r>
            <a:endParaRPr lang="en-US" sz="1600" dirty="0"/>
          </a:p>
          <a:p>
            <a:pPr marL="992188" lvl="2" indent="-342900">
              <a:spcAft>
                <a:spcPts val="600"/>
              </a:spcAft>
              <a:buClr>
                <a:srgbClr val="00B050"/>
              </a:buClr>
              <a:buFont typeface="Wingdings 3" panose="05040102010807070707" pitchFamily="18" charset="2"/>
              <a:buChar char=""/>
            </a:pPr>
            <a:r>
              <a:rPr lang="en-US" sz="1600" b="1" dirty="0" smtClean="0"/>
              <a:t>Letterhead and footer</a:t>
            </a:r>
            <a:r>
              <a:rPr lang="en-US" sz="1600" dirty="0" smtClean="0"/>
              <a:t> – Useful for external documents when it is necessary to contact the company for further information.</a:t>
            </a:r>
            <a:endParaRPr lang="en-US" sz="1600" dirty="0"/>
          </a:p>
          <a:p>
            <a:pPr marL="992188" lvl="2" indent="-342900">
              <a:spcAft>
                <a:spcPts val="600"/>
              </a:spcAft>
              <a:buClr>
                <a:srgbClr val="00B050"/>
              </a:buClr>
              <a:buFont typeface="Wingdings 3" panose="05040102010807070707" pitchFamily="18" charset="2"/>
              <a:buChar char=""/>
            </a:pPr>
            <a:r>
              <a:rPr lang="en-US" sz="1600" b="1" dirty="0" smtClean="0"/>
              <a:t>Font</a:t>
            </a:r>
            <a:r>
              <a:rPr lang="en-US" sz="1600" dirty="0" smtClean="0"/>
              <a:t> – Times for informal, Arial for formal, never use chiller or comic sans.</a:t>
            </a:r>
            <a:endParaRPr lang="en-US" sz="1600" dirty="0"/>
          </a:p>
          <a:p>
            <a:pPr marL="992188" lvl="2" indent="-342900">
              <a:spcAft>
                <a:spcPts val="600"/>
              </a:spcAft>
              <a:buClr>
                <a:srgbClr val="00B050"/>
              </a:buClr>
              <a:buFont typeface="Wingdings 3" panose="05040102010807070707" pitchFamily="18" charset="2"/>
              <a:buChar char=""/>
            </a:pPr>
            <a:r>
              <a:rPr lang="en-US" sz="1600" b="1" dirty="0" smtClean="0"/>
              <a:t>Corporate colours </a:t>
            </a:r>
            <a:r>
              <a:rPr lang="en-US" sz="1600" dirty="0" smtClean="0"/>
              <a:t>– Sets a standard as well as reflects a corporate style.</a:t>
            </a:r>
            <a:endParaRPr lang="en-US" sz="1600" dirty="0"/>
          </a:p>
          <a:p>
            <a:pPr marL="992188" lvl="2" indent="-342900">
              <a:spcAft>
                <a:spcPts val="600"/>
              </a:spcAft>
              <a:buClr>
                <a:srgbClr val="00B050"/>
              </a:buClr>
              <a:buFont typeface="Wingdings 3" panose="05040102010807070707" pitchFamily="18" charset="2"/>
              <a:buChar char=""/>
            </a:pPr>
            <a:r>
              <a:rPr lang="en-US" sz="1600" b="1" dirty="0" smtClean="0"/>
              <a:t>Images</a:t>
            </a:r>
            <a:r>
              <a:rPr lang="en-US" sz="1600" dirty="0" smtClean="0"/>
              <a:t> – Use few, logo is good, and some on a presentation.</a:t>
            </a:r>
            <a:endParaRPr lang="en-US" sz="1600" dirty="0"/>
          </a:p>
          <a:p>
            <a:pPr marL="720725" lvl="1" indent="-342900">
              <a:spcAft>
                <a:spcPts val="600"/>
              </a:spcAft>
              <a:buClr>
                <a:srgbClr val="00B050"/>
              </a:buClr>
              <a:buFont typeface="Wingdings 3" panose="05040102010807070707" pitchFamily="18" charset="2"/>
              <a:buChar char=""/>
            </a:pPr>
            <a:r>
              <a:rPr lang="en-US" sz="1600" b="1" dirty="0" smtClean="0"/>
              <a:t>Relevance </a:t>
            </a:r>
            <a:r>
              <a:rPr lang="en-US" sz="1600" b="1" dirty="0"/>
              <a:t>of </a:t>
            </a:r>
            <a:r>
              <a:rPr lang="en-US" sz="1600" b="1" dirty="0" smtClean="0"/>
              <a:t>information </a:t>
            </a:r>
            <a:r>
              <a:rPr lang="en-US" sz="1600" dirty="0" smtClean="0"/>
              <a:t>– No-one likes to read irrelevant information, </a:t>
            </a:r>
            <a:r>
              <a:rPr lang="en-US" sz="1600" dirty="0" err="1" smtClean="0"/>
              <a:t>amd</a:t>
            </a:r>
            <a:r>
              <a:rPr lang="en-US" sz="1600" dirty="0" smtClean="0"/>
              <a:t> all documentation needs to contain all the information needed as long as it is not excessive.</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5.4 – Reviewing Business Communications</a:t>
            </a:r>
            <a:endParaRPr lang="en-US" sz="3600" dirty="0"/>
          </a:p>
        </p:txBody>
      </p:sp>
    </p:spTree>
    <p:extLst>
      <p:ext uri="{BB962C8B-B14F-4D97-AF65-F5344CB8AC3E}">
        <p14:creationId xmlns:p14="http://schemas.microsoft.com/office/powerpoint/2010/main" val="353918849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1400383"/>
          </a:xfrm>
          <a:prstGeom prst="rect">
            <a:avLst/>
          </a:prstGeom>
        </p:spPr>
        <p:txBody>
          <a:bodyPr wrap="square">
            <a:spAutoFit/>
          </a:bodyPr>
          <a:lstStyle/>
          <a:p>
            <a:pPr marL="342900" indent="-342900">
              <a:spcAft>
                <a:spcPts val="600"/>
              </a:spcAft>
              <a:buClr>
                <a:srgbClr val="00B050"/>
              </a:buClr>
              <a:buFont typeface="Wingdings 3" panose="05040102010807070707" pitchFamily="18" charset="2"/>
              <a:buChar char=""/>
            </a:pPr>
            <a:r>
              <a:rPr lang="en-US" sz="1600" dirty="0" smtClean="0"/>
              <a:t>For the exam you will need to be able to clarify your own document as well as pick faults with others. </a:t>
            </a:r>
            <a:r>
              <a:rPr lang="en-US" sz="1600" dirty="0"/>
              <a:t>Communications should be fit for their intended purpose and audience. Learners need to review work, not only for errors, but also for improvements</a:t>
            </a:r>
            <a:r>
              <a:rPr lang="en-US" sz="1600" dirty="0" smtClean="0"/>
              <a:t>.</a:t>
            </a:r>
          </a:p>
          <a:p>
            <a:pPr marL="342900" indent="-342900">
              <a:spcAft>
                <a:spcPts val="600"/>
              </a:spcAft>
              <a:buClr>
                <a:srgbClr val="00B050"/>
              </a:buClr>
              <a:buFont typeface="Wingdings 3" panose="05040102010807070707" pitchFamily="18" charset="2"/>
              <a:buChar char=""/>
            </a:pPr>
            <a:r>
              <a:rPr lang="en-US" sz="1600" b="1" dirty="0" smtClean="0">
                <a:solidFill>
                  <a:srgbClr val="FF0000"/>
                </a:solidFill>
              </a:rPr>
              <a:t>Task 5.9 </a:t>
            </a:r>
            <a:r>
              <a:rPr lang="en-US" sz="1600" dirty="0" smtClean="0">
                <a:solidFill>
                  <a:srgbClr val="FF0000"/>
                </a:solidFill>
              </a:rPr>
              <a:t>– The three documents below have a range of errors and a range of mistake that could be improved upon. Recreate, describe or evidence the errors on each.</a:t>
            </a:r>
            <a:endParaRPr lang="en-US" sz="16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600" dirty="0" smtClean="0"/>
              <a:t>5.4 – Reviewing Business Communications</a:t>
            </a:r>
            <a:endParaRPr lang="en-US" sz="3600" dirty="0"/>
          </a:p>
        </p:txBody>
      </p:sp>
      <p:pic>
        <p:nvPicPr>
          <p:cNvPr id="2" name="Picture 1">
            <a:hlinkClick r:id="rId7" action="ppaction://hlinkfile"/>
          </p:cNvPr>
          <p:cNvPicPr>
            <a:picLocks noChangeAspect="1"/>
          </p:cNvPicPr>
          <p:nvPr/>
        </p:nvPicPr>
        <p:blipFill rotWithShape="1">
          <a:blip r:embed="rId8"/>
          <a:srcRect l="27310" t="12594" r="27863" b="36219"/>
          <a:stretch/>
        </p:blipFill>
        <p:spPr>
          <a:xfrm>
            <a:off x="267186" y="2537077"/>
            <a:ext cx="4162438" cy="2672182"/>
          </a:xfrm>
          <a:prstGeom prst="rect">
            <a:avLst/>
          </a:prstGeom>
          <a:effectLst>
            <a:outerShdw blurRad="101600" dist="38100" dir="2700000" sx="102000" sy="102000" algn="tl" rotWithShape="0">
              <a:prstClr val="black">
                <a:alpha val="40000"/>
              </a:prstClr>
            </a:outerShdw>
          </a:effectLst>
        </p:spPr>
      </p:pic>
      <p:pic>
        <p:nvPicPr>
          <p:cNvPr id="3" name="5.9 - Delivering a bad present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052614" y="2564904"/>
            <a:ext cx="3767858" cy="2117766"/>
          </a:xfrm>
          <a:prstGeom prst="rect">
            <a:avLst/>
          </a:prstGeom>
          <a:effectLst>
            <a:outerShdw blurRad="101600" dist="38100" dir="2700000" sx="102000" sy="102000" algn="tl" rotWithShape="0">
              <a:prstClr val="black">
                <a:alpha val="40000"/>
              </a:prstClr>
            </a:outerShdw>
          </a:effectLst>
        </p:spPr>
      </p:pic>
      <p:sp>
        <p:nvSpPr>
          <p:cNvPr id="4" name="TextBox 3">
            <a:hlinkClick r:id="rId10" action="ppaction://hlinkfile"/>
          </p:cNvPr>
          <p:cNvSpPr txBox="1"/>
          <p:nvPr/>
        </p:nvSpPr>
        <p:spPr>
          <a:xfrm>
            <a:off x="6300192" y="4794455"/>
            <a:ext cx="1728192" cy="369332"/>
          </a:xfrm>
          <a:prstGeom prst="rect">
            <a:avLst/>
          </a:prstGeom>
          <a:noFill/>
        </p:spPr>
        <p:txBody>
          <a:bodyPr wrap="square" rtlCol="0">
            <a:spAutoFit/>
          </a:bodyPr>
          <a:lstStyle/>
          <a:p>
            <a:r>
              <a:rPr lang="en-GB" dirty="0" smtClean="0"/>
              <a:t>Or Click Here</a:t>
            </a:r>
            <a:endParaRPr lang="en-GB" dirty="0"/>
          </a:p>
        </p:txBody>
      </p:sp>
      <p:pic>
        <p:nvPicPr>
          <p:cNvPr id="5" name="5.9 - Worst presentation ever">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3063113" y="4188201"/>
            <a:ext cx="2733023" cy="2049767"/>
          </a:xfrm>
          <a:prstGeom prst="rect">
            <a:avLst/>
          </a:prstGeom>
          <a:effectLst>
            <a:outerShdw blurRad="101600" dist="38100" dir="2700000" sx="102000" sy="102000" algn="tl" rotWithShape="0">
              <a:prstClr val="black">
                <a:alpha val="40000"/>
              </a:prstClr>
            </a:outerShdw>
          </a:effectLst>
        </p:spPr>
      </p:pic>
      <p:sp>
        <p:nvSpPr>
          <p:cNvPr id="9" name="TextBox 8">
            <a:hlinkClick r:id="rId12" action="ppaction://hlinkfile"/>
          </p:cNvPr>
          <p:cNvSpPr txBox="1"/>
          <p:nvPr/>
        </p:nvSpPr>
        <p:spPr>
          <a:xfrm>
            <a:off x="6072447" y="6237968"/>
            <a:ext cx="1728192" cy="369332"/>
          </a:xfrm>
          <a:prstGeom prst="rect">
            <a:avLst/>
          </a:prstGeom>
          <a:noFill/>
        </p:spPr>
        <p:txBody>
          <a:bodyPr wrap="square" rtlCol="0">
            <a:spAutoFit/>
          </a:bodyPr>
          <a:lstStyle/>
          <a:p>
            <a:r>
              <a:rPr lang="en-GB" dirty="0" smtClean="0"/>
              <a:t>Or Click Here</a:t>
            </a:r>
            <a:endParaRPr lang="en-GB" dirty="0"/>
          </a:p>
        </p:txBody>
      </p:sp>
    </p:spTree>
    <p:extLst>
      <p:ext uri="{BB962C8B-B14F-4D97-AF65-F5344CB8AC3E}">
        <p14:creationId xmlns:p14="http://schemas.microsoft.com/office/powerpoint/2010/main" val="108535846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081045434"/>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err="1" smtClean="0">
                          <a:effectLst/>
                          <a:latin typeface="Arial" panose="020B0604020202020204" pitchFamily="34" charset="0"/>
                          <a:cs typeface="Arial" panose="020B0604020202020204" pitchFamily="34" charset="0"/>
                        </a:rPr>
                        <a:t>Distinctgion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678478"/>
          </a:xfrm>
          <a:prstGeom prst="rect">
            <a:avLst/>
          </a:prstGeom>
        </p:spPr>
        <p:txBody>
          <a:bodyPr wrap="square">
            <a:spAutoFit/>
          </a:bodyPr>
          <a:lstStyle/>
          <a:p>
            <a:pPr>
              <a:spcAft>
                <a:spcPts val="600"/>
              </a:spcAft>
              <a:buClr>
                <a:srgbClr val="00B050"/>
              </a:buClr>
            </a:pPr>
            <a:r>
              <a:rPr lang="en-US" sz="1700" b="1" dirty="0">
                <a:solidFill>
                  <a:srgbClr val="FF0000"/>
                </a:solidFill>
              </a:rPr>
              <a:t>Text 3</a:t>
            </a:r>
          </a:p>
          <a:p>
            <a:pPr marL="342900" indent="-342900">
              <a:spcAft>
                <a:spcPts val="600"/>
              </a:spcAft>
              <a:buClr>
                <a:srgbClr val="00B050"/>
              </a:buClr>
              <a:buFont typeface="Wingdings 3" panose="05040102010807070707" pitchFamily="18" charset="2"/>
              <a:buChar char=""/>
            </a:pPr>
            <a:r>
              <a:rPr lang="en-US" sz="1700" dirty="0">
                <a:solidFill>
                  <a:srgbClr val="FF0000"/>
                </a:solidFill>
              </a:rPr>
              <a:t>Vaso’s meeting with the prospective new buyer, Pharmacol </a:t>
            </a:r>
            <a:r>
              <a:rPr lang="en-US" sz="1700" dirty="0" err="1">
                <a:solidFill>
                  <a:srgbClr val="FF0000"/>
                </a:solidFill>
              </a:rPr>
              <a:t>Inc</a:t>
            </a:r>
            <a:r>
              <a:rPr lang="en-US" sz="1700" dirty="0">
                <a:solidFill>
                  <a:srgbClr val="FF0000"/>
                </a:solidFill>
              </a:rPr>
              <a:t>, has gone well. On the </a:t>
            </a:r>
            <a:r>
              <a:rPr lang="en-US" sz="1700" dirty="0" smtClean="0">
                <a:solidFill>
                  <a:srgbClr val="FF0000"/>
                </a:solidFill>
              </a:rPr>
              <a:t>flight home</a:t>
            </a:r>
            <a:r>
              <a:rPr lang="en-US" sz="1700" dirty="0">
                <a:solidFill>
                  <a:srgbClr val="FF0000"/>
                </a:solidFill>
              </a:rPr>
              <a:t>, Vaso decides to write a letter to Joanna Bryce to thank her, and her company, for </a:t>
            </a:r>
            <a:r>
              <a:rPr lang="en-US" sz="1700" dirty="0" smtClean="0">
                <a:solidFill>
                  <a:srgbClr val="FF0000"/>
                </a:solidFill>
              </a:rPr>
              <a:t>their hospitality </a:t>
            </a:r>
            <a:r>
              <a:rPr lang="en-US" sz="1700" dirty="0">
                <a:solidFill>
                  <a:srgbClr val="FF0000"/>
                </a:solidFill>
              </a:rPr>
              <a:t>and their substantial initial order. Vaso intends to send his letter to Joanna by airmail.</a:t>
            </a:r>
          </a:p>
          <a:p>
            <a:pPr marL="342900" indent="-342900">
              <a:spcAft>
                <a:spcPts val="600"/>
              </a:spcAft>
              <a:buClr>
                <a:srgbClr val="00B050"/>
              </a:buClr>
              <a:buFont typeface="Wingdings 3" panose="05040102010807070707" pitchFamily="18" charset="2"/>
              <a:buChar char=""/>
            </a:pPr>
            <a:r>
              <a:rPr lang="en-US" sz="1700" dirty="0">
                <a:solidFill>
                  <a:srgbClr val="FF0000"/>
                </a:solidFill>
              </a:rPr>
              <a:t>Her contact details are: </a:t>
            </a:r>
            <a:r>
              <a:rPr lang="en-US" sz="1700" dirty="0" err="1">
                <a:solidFill>
                  <a:srgbClr val="FF0000"/>
                </a:solidFill>
              </a:rPr>
              <a:t>Ms</a:t>
            </a:r>
            <a:r>
              <a:rPr lang="en-US" sz="1700" dirty="0">
                <a:solidFill>
                  <a:srgbClr val="FF0000"/>
                </a:solidFill>
              </a:rPr>
              <a:t> Joanna Bryce, Pharmacol </a:t>
            </a:r>
            <a:r>
              <a:rPr lang="en-US" sz="1700" dirty="0" err="1">
                <a:solidFill>
                  <a:srgbClr val="FF0000"/>
                </a:solidFill>
              </a:rPr>
              <a:t>Inc</a:t>
            </a:r>
            <a:r>
              <a:rPr lang="en-US" sz="1700" dirty="0">
                <a:solidFill>
                  <a:srgbClr val="FF0000"/>
                </a:solidFill>
              </a:rPr>
              <a:t>, 14587 Highway, Boston,</a:t>
            </a:r>
          </a:p>
          <a:p>
            <a:pPr marL="342900" indent="-342900">
              <a:spcAft>
                <a:spcPts val="600"/>
              </a:spcAft>
              <a:buClr>
                <a:srgbClr val="00B050"/>
              </a:buClr>
              <a:buFont typeface="Wingdings 3" panose="05040102010807070707" pitchFamily="18" charset="2"/>
              <a:buChar char=""/>
            </a:pPr>
            <a:r>
              <a:rPr lang="en-US" sz="1700" dirty="0">
                <a:solidFill>
                  <a:srgbClr val="FF0000"/>
                </a:solidFill>
              </a:rPr>
              <a:t>MA 07970, </a:t>
            </a:r>
            <a:r>
              <a:rPr lang="en-US" sz="1700" dirty="0" smtClean="0">
                <a:solidFill>
                  <a:srgbClr val="FF0000"/>
                </a:solidFill>
              </a:rPr>
              <a:t>USA. Vaso </a:t>
            </a:r>
            <a:r>
              <a:rPr lang="en-US" sz="1700" dirty="0">
                <a:solidFill>
                  <a:srgbClr val="FF0000"/>
                </a:solidFill>
              </a:rPr>
              <a:t>wishes to invite Joanna to Medico plc’s forthcoming conference. The conference, called ‘</a:t>
            </a:r>
            <a:r>
              <a:rPr lang="en-US" sz="1700" dirty="0" smtClean="0">
                <a:solidFill>
                  <a:srgbClr val="FF0000"/>
                </a:solidFill>
              </a:rPr>
              <a:t>A pain-free </a:t>
            </a:r>
            <a:r>
              <a:rPr lang="en-US" sz="1700" dirty="0">
                <a:solidFill>
                  <a:srgbClr val="FF0000"/>
                </a:solidFill>
              </a:rPr>
              <a:t>future?’, is to be held at the Manchester Consortium on 23 November 2016. </a:t>
            </a:r>
            <a:r>
              <a:rPr lang="en-US" sz="1700" dirty="0" smtClean="0">
                <a:solidFill>
                  <a:srgbClr val="FF0000"/>
                </a:solidFill>
              </a:rPr>
              <a:t>Medico plc </a:t>
            </a:r>
            <a:r>
              <a:rPr lang="en-US" sz="1700" dirty="0">
                <a:solidFill>
                  <a:srgbClr val="FF0000"/>
                </a:solidFill>
              </a:rPr>
              <a:t>would cover all of Joanna’s travel, accommodation and conference expenses.</a:t>
            </a:r>
          </a:p>
          <a:p>
            <a:pPr marL="342900" indent="-342900">
              <a:spcAft>
                <a:spcPts val="600"/>
              </a:spcAft>
              <a:buClr>
                <a:srgbClr val="00B050"/>
              </a:buClr>
              <a:buFont typeface="Wingdings 3" panose="05040102010807070707" pitchFamily="18" charset="2"/>
              <a:buChar char=""/>
            </a:pPr>
            <a:r>
              <a:rPr lang="en-US" sz="1700" dirty="0">
                <a:solidFill>
                  <a:srgbClr val="FF0000"/>
                </a:solidFill>
              </a:rPr>
              <a:t>Vaso also needs to claim back his expenses for this visit to Boston</a:t>
            </a:r>
            <a:r>
              <a:rPr lang="en-US" sz="1700" dirty="0" smtClean="0">
                <a:solidFill>
                  <a:srgbClr val="FF0000"/>
                </a:solidFill>
              </a:rPr>
              <a:t>.</a:t>
            </a:r>
          </a:p>
          <a:p>
            <a:pPr>
              <a:spcAft>
                <a:spcPts val="600"/>
              </a:spcAft>
              <a:buClr>
                <a:srgbClr val="00B050"/>
              </a:buClr>
            </a:pPr>
            <a:r>
              <a:rPr lang="en-US" sz="1700" b="1" dirty="0" smtClean="0">
                <a:solidFill>
                  <a:srgbClr val="FF0000"/>
                </a:solidFill>
              </a:rPr>
              <a:t>3 Refer to Text 3.</a:t>
            </a:r>
          </a:p>
          <a:p>
            <a:pPr marL="342900" indent="-342900">
              <a:spcAft>
                <a:spcPts val="600"/>
              </a:spcAft>
              <a:buClr>
                <a:srgbClr val="00B050"/>
              </a:buClr>
              <a:buFont typeface="Wingdings 3" panose="05040102010807070707" pitchFamily="18" charset="2"/>
              <a:buChar char=""/>
            </a:pPr>
            <a:r>
              <a:rPr lang="en-US" sz="1700" dirty="0" smtClean="0">
                <a:solidFill>
                  <a:srgbClr val="FF0000"/>
                </a:solidFill>
              </a:rPr>
              <a:t>(a) (</a:t>
            </a:r>
            <a:r>
              <a:rPr lang="en-US" sz="1700" dirty="0" err="1" smtClean="0">
                <a:solidFill>
                  <a:srgbClr val="FF0000"/>
                </a:solidFill>
              </a:rPr>
              <a:t>i</a:t>
            </a:r>
            <a:r>
              <a:rPr lang="en-US" sz="1700" dirty="0" smtClean="0">
                <a:solidFill>
                  <a:srgbClr val="FF0000"/>
                </a:solidFill>
              </a:rPr>
              <a:t>) Using the information in Text 3, write a letter to Joanna Bryce to thank her, and her company, for their hospitality and initial order. Invite Joanna to come over to the UK to attend Medico plc’s tenth medical research conference at Medico plc’s expense. Ensure that your letter encourages a long term, positive working relationship with Pharmacol Inc.</a:t>
            </a:r>
          </a:p>
          <a:p>
            <a:pPr marL="342900" indent="-342900">
              <a:spcAft>
                <a:spcPts val="600"/>
              </a:spcAft>
              <a:buClr>
                <a:srgbClr val="00B050"/>
              </a:buClr>
              <a:buFont typeface="Wingdings 3" panose="05040102010807070707" pitchFamily="18" charset="2"/>
              <a:buChar char=""/>
            </a:pPr>
            <a:r>
              <a:rPr lang="en-US" sz="1700" dirty="0" smtClean="0">
                <a:solidFill>
                  <a:srgbClr val="FF0000"/>
                </a:solidFill>
              </a:rPr>
              <a:t>You </a:t>
            </a:r>
            <a:r>
              <a:rPr lang="en-US" sz="1700" dirty="0">
                <a:solidFill>
                  <a:srgbClr val="FF0000"/>
                </a:solidFill>
              </a:rPr>
              <a:t>will be assessed on the content, tone and layout used in your letter.</a:t>
            </a:r>
          </a:p>
          <a:p>
            <a:pPr marL="342900" indent="-342900">
              <a:spcAft>
                <a:spcPts val="600"/>
              </a:spcAft>
              <a:buClr>
                <a:srgbClr val="00B050"/>
              </a:buClr>
              <a:buFont typeface="Wingdings 3" panose="05040102010807070707" pitchFamily="18" charset="2"/>
              <a:buChar char=""/>
            </a:pPr>
            <a:r>
              <a:rPr lang="en-US" sz="1700" dirty="0">
                <a:solidFill>
                  <a:srgbClr val="FF0000"/>
                </a:solidFill>
              </a:rPr>
              <a:t>Use the letterhead on the opposite page to write your letter.</a:t>
            </a:r>
            <a:endParaRPr lang="en-US" sz="17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600" dirty="0" smtClean="0"/>
              <a:t>5 – Examination Questions – June 2016</a:t>
            </a:r>
            <a:endParaRPr lang="en-US" sz="3600" dirty="0"/>
          </a:p>
        </p:txBody>
      </p:sp>
    </p:spTree>
    <p:extLst>
      <p:ext uri="{BB962C8B-B14F-4D97-AF65-F5344CB8AC3E}">
        <p14:creationId xmlns:p14="http://schemas.microsoft.com/office/powerpoint/2010/main" val="3434815301"/>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5 – Examination Questions – June 2016</a:t>
            </a:r>
            <a:endParaRPr lang="en-US" sz="3600" dirty="0"/>
          </a:p>
        </p:txBody>
      </p:sp>
      <p:grpSp>
        <p:nvGrpSpPr>
          <p:cNvPr id="4" name="Group 3"/>
          <p:cNvGrpSpPr/>
          <p:nvPr/>
        </p:nvGrpSpPr>
        <p:grpSpPr>
          <a:xfrm>
            <a:off x="323528" y="1052736"/>
            <a:ext cx="8496944" cy="5540616"/>
            <a:chOff x="323528" y="1052736"/>
            <a:chExt cx="8496944" cy="5540616"/>
          </a:xfrm>
        </p:grpSpPr>
        <p:pic>
          <p:nvPicPr>
            <p:cNvPr id="2" name="Picture 1"/>
            <p:cNvPicPr>
              <a:picLocks noChangeAspect="1"/>
            </p:cNvPicPr>
            <p:nvPr/>
          </p:nvPicPr>
          <p:blipFill rotWithShape="1">
            <a:blip r:embed="rId3"/>
            <a:srcRect l="14581" t="26115" r="5725" b="35462"/>
            <a:stretch/>
          </p:blipFill>
          <p:spPr>
            <a:xfrm>
              <a:off x="323528" y="1052736"/>
              <a:ext cx="8496944" cy="4366486"/>
            </a:xfrm>
            <a:prstGeom prst="rect">
              <a:avLst/>
            </a:prstGeom>
          </p:spPr>
        </p:pic>
        <p:pic>
          <p:nvPicPr>
            <p:cNvPr id="3" name="Picture 2"/>
            <p:cNvPicPr>
              <a:picLocks noChangeAspect="1"/>
            </p:cNvPicPr>
            <p:nvPr/>
          </p:nvPicPr>
          <p:blipFill rotWithShape="1">
            <a:blip r:embed="rId4"/>
            <a:srcRect l="14581" t="75961" r="5725" b="10539"/>
            <a:stretch/>
          </p:blipFill>
          <p:spPr>
            <a:xfrm>
              <a:off x="323528" y="5085184"/>
              <a:ext cx="8496944" cy="1508168"/>
            </a:xfrm>
            <a:prstGeom prst="rect">
              <a:avLst/>
            </a:prstGeom>
          </p:spPr>
        </p:pic>
      </p:grpSp>
    </p:spTree>
    <p:extLst>
      <p:ext uri="{BB962C8B-B14F-4D97-AF65-F5344CB8AC3E}">
        <p14:creationId xmlns:p14="http://schemas.microsoft.com/office/powerpoint/2010/main" val="3032222797"/>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3939540"/>
          </a:xfrm>
          <a:prstGeom prst="rect">
            <a:avLst/>
          </a:prstGeom>
        </p:spPr>
        <p:txBody>
          <a:bodyPr wrap="square">
            <a:spAutoFit/>
          </a:bodyPr>
          <a:lstStyle/>
          <a:p>
            <a:pPr>
              <a:spcAft>
                <a:spcPts val="600"/>
              </a:spcAft>
              <a:buClr>
                <a:srgbClr val="00B050"/>
              </a:buClr>
            </a:pPr>
            <a:r>
              <a:rPr lang="en-US" sz="2400" dirty="0">
                <a:solidFill>
                  <a:srgbClr val="FF0000"/>
                </a:solidFill>
              </a:rPr>
              <a:t>(ii) State two reasons why the letter needs to be carefully checked for errors.</a:t>
            </a:r>
          </a:p>
          <a:p>
            <a:pPr marL="342900" indent="-342900">
              <a:spcAft>
                <a:spcPts val="600"/>
              </a:spcAft>
              <a:buClr>
                <a:srgbClr val="00B050"/>
              </a:buClr>
              <a:buFont typeface="+mj-lt"/>
              <a:buAutoNum type="arabicPeriod"/>
            </a:pPr>
            <a:r>
              <a:rPr lang="en-US" sz="2400" dirty="0" smtClean="0">
                <a:solidFill>
                  <a:srgbClr val="FF0000"/>
                </a:solidFill>
              </a:rPr>
              <a:t>____________________________________________________________________________________________________________________________________________________________________________________________</a:t>
            </a:r>
            <a:endParaRPr lang="en-US" sz="2400" dirty="0">
              <a:solidFill>
                <a:srgbClr val="FF0000"/>
              </a:solidFill>
            </a:endParaRPr>
          </a:p>
          <a:p>
            <a:pPr marL="342900" indent="-342900">
              <a:spcAft>
                <a:spcPts val="600"/>
              </a:spcAft>
              <a:buClr>
                <a:srgbClr val="00B050"/>
              </a:buClr>
              <a:buFont typeface="+mj-lt"/>
              <a:buAutoNum type="arabicPeriod"/>
            </a:pPr>
            <a:r>
              <a:rPr lang="en-US" sz="2400" dirty="0" smtClean="0">
                <a:solidFill>
                  <a:srgbClr val="FF0000"/>
                </a:solidFill>
              </a:rPr>
              <a:t>_________________________________________________________________________________________________________________________________________________________________________________________ [</a:t>
            </a:r>
            <a:r>
              <a:rPr lang="en-US" sz="2400" dirty="0">
                <a:solidFill>
                  <a:srgbClr val="FF0000"/>
                </a:solidFill>
              </a:rPr>
              <a:t>2]</a:t>
            </a:r>
            <a:endParaRPr lang="en-US" sz="24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600" dirty="0" smtClean="0"/>
              <a:t>5 – Examination Questions – June 2016</a:t>
            </a:r>
            <a:endParaRPr lang="en-US" sz="3600" dirty="0"/>
          </a:p>
        </p:txBody>
      </p:sp>
    </p:spTree>
    <p:extLst>
      <p:ext uri="{BB962C8B-B14F-4D97-AF65-F5344CB8AC3E}">
        <p14:creationId xmlns:p14="http://schemas.microsoft.com/office/powerpoint/2010/main" val="1232483601"/>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5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ext uri="{D42A27DB-BD31-4B8C-83A1-F6EECF244321}">
                <p14:modId xmlns:p14="http://schemas.microsoft.com/office/powerpoint/2010/main" val="481149920"/>
              </p:ext>
            </p:extLst>
          </p:nvPr>
        </p:nvGraphicFramePr>
        <p:xfrm>
          <a:off x="323528" y="1124744"/>
          <a:ext cx="8424936" cy="5560060"/>
        </p:xfrm>
        <a:graphic>
          <a:graphicData uri="http://schemas.openxmlformats.org/drawingml/2006/table">
            <a:tbl>
              <a:tblPr firstRow="1" bandRow="1">
                <a:tableStyleId>{9D7B26C5-4107-4FEC-AEDC-1716B250A1EF}</a:tableStyleId>
              </a:tblPr>
              <a:tblGrid>
                <a:gridCol w="288032"/>
                <a:gridCol w="504056"/>
                <a:gridCol w="504056"/>
                <a:gridCol w="4536504"/>
                <a:gridCol w="792088"/>
                <a:gridCol w="1800200"/>
              </a:tblGrid>
              <a:tr h="370840">
                <a:tc gridSpan="3">
                  <a:txBody>
                    <a:bodyPr/>
                    <a:lstStyle/>
                    <a:p>
                      <a:pPr algn="ctr"/>
                      <a:r>
                        <a:rPr lang="en-GB" sz="1600" dirty="0" smtClean="0">
                          <a:latin typeface="Arial" panose="020B0604020202020204" pitchFamily="34" charset="0"/>
                          <a:cs typeface="Arial" panose="020B0604020202020204" pitchFamily="34" charset="0"/>
                        </a:rPr>
                        <a:t>Question</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smtClean="0">
                          <a:latin typeface="Arial" panose="020B0604020202020204" pitchFamily="34" charset="0"/>
                          <a:cs typeface="Arial" panose="020B0604020202020204" pitchFamily="34" charset="0"/>
                        </a:rPr>
                        <a:t>Answer</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dirty="0" smtClean="0">
                          <a:latin typeface="Arial" panose="020B0604020202020204" pitchFamily="34" charset="0"/>
                          <a:cs typeface="Arial" panose="020B0604020202020204" pitchFamily="34" charset="0"/>
                        </a:rPr>
                        <a:t>Marks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400" dirty="0" smtClean="0">
                          <a:latin typeface="Arial" panose="020B0604020202020204" pitchFamily="34" charset="0"/>
                          <a:cs typeface="Arial" panose="020B0604020202020204" pitchFamily="34" charset="0"/>
                        </a:rPr>
                        <a:t>3</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400" dirty="0" smtClean="0">
                          <a:latin typeface="Arial" panose="020B0604020202020204" pitchFamily="34" charset="0"/>
                          <a:cs typeface="Arial" panose="020B0604020202020204" pitchFamily="34" charset="0"/>
                        </a:rPr>
                        <a:t>(a)</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400" dirty="0" smtClean="0">
                          <a:latin typeface="Arial" panose="020B0604020202020204" pitchFamily="34" charset="0"/>
                          <a:cs typeface="Arial" panose="020B0604020202020204" pitchFamily="34" charset="0"/>
                        </a:rPr>
                        <a:t>(ii)</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300"/>
                        </a:spcAft>
                      </a:pPr>
                      <a:r>
                        <a:rPr lang="en-US" sz="1400" b="1" dirty="0" smtClean="0">
                          <a:latin typeface="Arial" panose="020B0604020202020204" pitchFamily="34" charset="0"/>
                          <a:cs typeface="Arial" panose="020B0604020202020204" pitchFamily="34" charset="0"/>
                        </a:rPr>
                        <a:t>Use level of response criteria.</a:t>
                      </a:r>
                    </a:p>
                    <a:p>
                      <a:pPr>
                        <a:spcAft>
                          <a:spcPts val="300"/>
                        </a:spcAft>
                      </a:pPr>
                      <a:r>
                        <a:rPr lang="en-US" sz="1400" b="1" dirty="0" smtClean="0">
                          <a:latin typeface="Arial" panose="020B0604020202020204" pitchFamily="34" charset="0"/>
                          <a:cs typeface="Arial" panose="020B0604020202020204" pitchFamily="34" charset="0"/>
                        </a:rPr>
                        <a:t>Indicative content:</a:t>
                      </a:r>
                    </a:p>
                    <a:p>
                      <a:pPr marL="534988" indent="-285750">
                        <a:spcAft>
                          <a:spcPts val="300"/>
                        </a:spcAft>
                        <a:buFont typeface="Arial" panose="020B0604020202020204" pitchFamily="34" charset="0"/>
                        <a:buChar char="•"/>
                      </a:pPr>
                      <a:r>
                        <a:rPr lang="en-US" sz="1400" dirty="0" smtClean="0">
                          <a:latin typeface="Arial" panose="020B0604020202020204" pitchFamily="34" charset="0"/>
                          <a:cs typeface="Arial" panose="020B0604020202020204" pitchFamily="34" charset="0"/>
                        </a:rPr>
                        <a:t>content – thank Joanna, and Joanna’s company, for hospitality and initial</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order (1); invite Joanna to the conference (including name ‘A pain free</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future?’ or Medico plc’s tenth medical research conference) (1), location</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(Manchester (Consortium) (1), date of the conference (23 November</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2016) (1), at Medico plc’s expense (1).</a:t>
                      </a:r>
                    </a:p>
                    <a:p>
                      <a:pPr marL="534988" indent="-285750">
                        <a:spcAft>
                          <a:spcPts val="300"/>
                        </a:spcAft>
                        <a:buFont typeface="Arial" panose="020B0604020202020204" pitchFamily="34" charset="0"/>
                        <a:buChar char="•"/>
                      </a:pPr>
                      <a:r>
                        <a:rPr lang="en-US" sz="1400" dirty="0" smtClean="0">
                          <a:latin typeface="Arial" panose="020B0604020202020204" pitchFamily="34" charset="0"/>
                          <a:cs typeface="Arial" panose="020B0604020202020204" pitchFamily="34" charset="0"/>
                        </a:rPr>
                        <a:t>tone – fosters a long term, positive working relationship between Medico</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plc and Pharmacol </a:t>
                      </a:r>
                      <a:r>
                        <a:rPr lang="en-US" sz="1400" dirty="0" err="1" smtClean="0">
                          <a:latin typeface="Arial" panose="020B0604020202020204" pitchFamily="34" charset="0"/>
                          <a:cs typeface="Arial" panose="020B0604020202020204" pitchFamily="34" charset="0"/>
                        </a:rPr>
                        <a:t>Inc</a:t>
                      </a:r>
                      <a:r>
                        <a:rPr lang="en-US" sz="1400" dirty="0" smtClean="0">
                          <a:latin typeface="Arial" panose="020B0604020202020204" pitchFamily="34" charset="0"/>
                          <a:cs typeface="Arial" panose="020B0604020202020204" pitchFamily="34" charset="0"/>
                        </a:rPr>
                        <a:t> (1); appropriate closing sentence (1).</a:t>
                      </a:r>
                    </a:p>
                    <a:p>
                      <a:pPr marL="534988" indent="-285750">
                        <a:spcAft>
                          <a:spcPts val="300"/>
                        </a:spcAft>
                        <a:buFont typeface="Arial" panose="020B0604020202020204" pitchFamily="34" charset="0"/>
                        <a:buChar char="•"/>
                      </a:pPr>
                      <a:r>
                        <a:rPr lang="en-US" sz="1400" dirty="0" smtClean="0">
                          <a:latin typeface="Arial" panose="020B0604020202020204" pitchFamily="34" charset="0"/>
                          <a:cs typeface="Arial" panose="020B0604020202020204" pitchFamily="34" charset="0"/>
                        </a:rPr>
                        <a:t>layout – date (examination date) (1), correct name and address details</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(Joanna Bryce, Pharmacol </a:t>
                      </a:r>
                      <a:r>
                        <a:rPr lang="en-US" sz="1400" dirty="0" err="1" smtClean="0">
                          <a:latin typeface="Arial" panose="020B0604020202020204" pitchFamily="34" charset="0"/>
                          <a:cs typeface="Arial" panose="020B0604020202020204" pitchFamily="34" charset="0"/>
                        </a:rPr>
                        <a:t>Inc</a:t>
                      </a:r>
                      <a:r>
                        <a:rPr lang="en-US" sz="1400" dirty="0" smtClean="0">
                          <a:latin typeface="Arial" panose="020B0604020202020204" pitchFamily="34" charset="0"/>
                          <a:cs typeface="Arial" panose="020B0604020202020204" pitchFamily="34" charset="0"/>
                        </a:rPr>
                        <a:t>, 14587 Highway, Boston, MA 07970,</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USA) (1), a correct salutation (Dear Joanna, Dear </a:t>
                      </a:r>
                      <a:r>
                        <a:rPr lang="en-US" sz="1400" dirty="0" err="1" smtClean="0">
                          <a:latin typeface="Arial" panose="020B0604020202020204" pitchFamily="34" charset="0"/>
                          <a:cs typeface="Arial" panose="020B0604020202020204" pitchFamily="34" charset="0"/>
                        </a:rPr>
                        <a:t>Ms</a:t>
                      </a:r>
                      <a:r>
                        <a:rPr lang="en-US" sz="1400" dirty="0" smtClean="0">
                          <a:latin typeface="Arial" panose="020B0604020202020204" pitchFamily="34" charset="0"/>
                          <a:cs typeface="Arial" panose="020B0604020202020204" pitchFamily="34" charset="0"/>
                        </a:rPr>
                        <a:t> Bryce (not Dear </a:t>
                      </a:r>
                      <a:r>
                        <a:rPr lang="en-US" sz="1400" dirty="0" err="1" smtClean="0">
                          <a:latin typeface="Arial" panose="020B0604020202020204" pitchFamily="34" charset="0"/>
                          <a:cs typeface="Arial" panose="020B0604020202020204" pitchFamily="34" charset="0"/>
                        </a:rPr>
                        <a:t>Ms</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Joanna Bryce), Dear Madam) (1), matching complimentary close (Dear</a:t>
                      </a:r>
                      <a:r>
                        <a:rPr lang="en-US" sz="1400" baseline="0" dirty="0" smtClean="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Madam – Yours faithfully, Dear Joanna/</a:t>
                      </a:r>
                      <a:r>
                        <a:rPr lang="en-US" sz="1400" dirty="0" err="1" smtClean="0">
                          <a:latin typeface="Arial" panose="020B0604020202020204" pitchFamily="34" charset="0"/>
                          <a:cs typeface="Arial" panose="020B0604020202020204" pitchFamily="34" charset="0"/>
                        </a:rPr>
                        <a:t>Ms</a:t>
                      </a:r>
                      <a:r>
                        <a:rPr lang="en-US" sz="1400" dirty="0" smtClean="0">
                          <a:latin typeface="Arial" panose="020B0604020202020204" pitchFamily="34" charset="0"/>
                          <a:cs typeface="Arial" panose="020B0604020202020204" pitchFamily="34" charset="0"/>
                        </a:rPr>
                        <a:t> Bryce – Yours sincerely) (1),</a:t>
                      </a:r>
                    </a:p>
                    <a:p>
                      <a:pPr marL="534988" indent="-285750">
                        <a:spcAft>
                          <a:spcPts val="300"/>
                        </a:spcAft>
                        <a:buFont typeface="Arial" panose="020B0604020202020204" pitchFamily="34" charset="0"/>
                        <a:buChar char="•"/>
                      </a:pPr>
                      <a:r>
                        <a:rPr lang="en-US" sz="1400" dirty="0" smtClean="0">
                          <a:latin typeface="Arial" panose="020B0604020202020204" pitchFamily="34" charset="0"/>
                          <a:cs typeface="Arial" panose="020B0604020202020204" pitchFamily="34" charset="0"/>
                        </a:rPr>
                        <a:t>space for signature (1).</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400" dirty="0" smtClean="0">
                          <a:latin typeface="Arial" panose="020B0604020202020204" pitchFamily="34" charset="0"/>
                          <a:cs typeface="Arial" panose="020B0604020202020204" pitchFamily="34" charset="0"/>
                        </a:rPr>
                        <a:t>12</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300"/>
                        </a:spcAft>
                      </a:pPr>
                      <a:r>
                        <a:rPr lang="en-US" sz="1400" b="0" dirty="0" smtClean="0">
                          <a:latin typeface="Arial" panose="020B0604020202020204" pitchFamily="34" charset="0"/>
                          <a:cs typeface="Arial" panose="020B0604020202020204" pitchFamily="34" charset="0"/>
                        </a:rPr>
                        <a:t>This question includes one</a:t>
                      </a:r>
                    </a:p>
                    <a:p>
                      <a:pPr algn="l">
                        <a:spcAft>
                          <a:spcPts val="300"/>
                        </a:spcAft>
                      </a:pPr>
                      <a:r>
                        <a:rPr lang="en-US" sz="1400" b="0" dirty="0" smtClean="0">
                          <a:latin typeface="Arial" panose="020B0604020202020204" pitchFamily="34" charset="0"/>
                          <a:cs typeface="Arial" panose="020B0604020202020204" pitchFamily="34" charset="0"/>
                        </a:rPr>
                        <a:t>embedded mark for applying</a:t>
                      </a:r>
                    </a:p>
                    <a:p>
                      <a:pPr algn="l">
                        <a:spcAft>
                          <a:spcPts val="300"/>
                        </a:spcAft>
                      </a:pPr>
                      <a:r>
                        <a:rPr lang="en-US" sz="1400" b="0" dirty="0" smtClean="0">
                          <a:latin typeface="Arial" panose="020B0604020202020204" pitchFamily="34" charset="0"/>
                          <a:cs typeface="Arial" panose="020B0604020202020204" pitchFamily="34" charset="0"/>
                        </a:rPr>
                        <a:t>knowledge from Unit 1 LO5</a:t>
                      </a:r>
                    </a:p>
                    <a:p>
                      <a:pPr algn="l">
                        <a:spcAft>
                          <a:spcPts val="300"/>
                        </a:spcAft>
                      </a:pPr>
                      <a:r>
                        <a:rPr lang="en-US" sz="1400" b="0" dirty="0" smtClean="0">
                          <a:latin typeface="Arial" panose="020B0604020202020204" pitchFamily="34" charset="0"/>
                          <a:cs typeface="Arial" panose="020B0604020202020204" pitchFamily="34" charset="0"/>
                        </a:rPr>
                        <a:t>Understand the relationship</a:t>
                      </a:r>
                      <a:r>
                        <a:rPr lang="en-US" sz="1400" b="0" baseline="0" dirty="0" smtClean="0">
                          <a:latin typeface="Arial" panose="020B0604020202020204" pitchFamily="34" charset="0"/>
                          <a:cs typeface="Arial" panose="020B0604020202020204" pitchFamily="34" charset="0"/>
                        </a:rPr>
                        <a:t> </a:t>
                      </a:r>
                      <a:r>
                        <a:rPr lang="en-US" sz="1400" b="0" dirty="0" smtClean="0">
                          <a:latin typeface="Arial" panose="020B0604020202020204" pitchFamily="34" charset="0"/>
                          <a:cs typeface="Arial" panose="020B0604020202020204" pitchFamily="34" charset="0"/>
                        </a:rPr>
                        <a:t>between</a:t>
                      </a:r>
                    </a:p>
                    <a:p>
                      <a:pPr algn="l">
                        <a:spcAft>
                          <a:spcPts val="300"/>
                        </a:spcAft>
                      </a:pPr>
                      <a:r>
                        <a:rPr lang="en-US" sz="1400" b="0" dirty="0" smtClean="0">
                          <a:latin typeface="Arial" panose="020B0604020202020204" pitchFamily="34" charset="0"/>
                          <a:cs typeface="Arial" panose="020B0604020202020204" pitchFamily="34" charset="0"/>
                        </a:rPr>
                        <a:t>businesses and stakeholders</a:t>
                      </a:r>
                    </a:p>
                    <a:p>
                      <a:pPr algn="l">
                        <a:spcAft>
                          <a:spcPts val="300"/>
                        </a:spcAft>
                      </a:pPr>
                      <a:endParaRPr lang="en-US" sz="1400" b="0" dirty="0" smtClean="0">
                        <a:latin typeface="Arial" panose="020B0604020202020204" pitchFamily="34" charset="0"/>
                        <a:cs typeface="Arial" panose="020B0604020202020204" pitchFamily="34" charset="0"/>
                      </a:endParaRPr>
                    </a:p>
                    <a:p>
                      <a:pPr algn="l">
                        <a:spcAft>
                          <a:spcPts val="300"/>
                        </a:spcAft>
                      </a:pPr>
                      <a:r>
                        <a:rPr lang="en-US" sz="1400" b="0" dirty="0" smtClean="0">
                          <a:latin typeface="Arial" panose="020B0604020202020204" pitchFamily="34" charset="0"/>
                          <a:cs typeface="Arial" panose="020B0604020202020204" pitchFamily="34" charset="0"/>
                        </a:rPr>
                        <a:t>This question assesses content,</a:t>
                      </a:r>
                    </a:p>
                    <a:p>
                      <a:pPr algn="l">
                        <a:spcAft>
                          <a:spcPts val="300"/>
                        </a:spcAft>
                      </a:pPr>
                      <a:r>
                        <a:rPr lang="en-US" sz="1400" b="0" dirty="0" smtClean="0">
                          <a:latin typeface="Arial" panose="020B0604020202020204" pitchFamily="34" charset="0"/>
                          <a:cs typeface="Arial" panose="020B0604020202020204" pitchFamily="34" charset="0"/>
                        </a:rPr>
                        <a:t>tone and layout. Candidates should</a:t>
                      </a:r>
                      <a:r>
                        <a:rPr lang="en-US" sz="1400" b="0" baseline="0" dirty="0" smtClean="0">
                          <a:latin typeface="Arial" panose="020B0604020202020204" pitchFamily="34" charset="0"/>
                          <a:cs typeface="Arial" panose="020B0604020202020204" pitchFamily="34" charset="0"/>
                        </a:rPr>
                        <a:t> </a:t>
                      </a:r>
                      <a:r>
                        <a:rPr lang="en-US" sz="1400" b="0" dirty="0" smtClean="0">
                          <a:latin typeface="Arial" panose="020B0604020202020204" pitchFamily="34" charset="0"/>
                          <a:cs typeface="Arial" panose="020B0604020202020204" pitchFamily="34" charset="0"/>
                        </a:rPr>
                        <a:t>not be </a:t>
                      </a:r>
                      <a:r>
                        <a:rPr lang="en-US" sz="1400" b="0" dirty="0" err="1" smtClean="0">
                          <a:latin typeface="Arial" panose="020B0604020202020204" pitchFamily="34" charset="0"/>
                          <a:cs typeface="Arial" panose="020B0604020202020204" pitchFamily="34" charset="0"/>
                        </a:rPr>
                        <a:t>penalised</a:t>
                      </a:r>
                      <a:r>
                        <a:rPr lang="en-US" sz="1400" b="0" dirty="0" smtClean="0">
                          <a:latin typeface="Arial" panose="020B0604020202020204" pitchFamily="34" charset="0"/>
                          <a:cs typeface="Arial" panose="020B0604020202020204" pitchFamily="34" charset="0"/>
                        </a:rPr>
                        <a:t> for errors of</a:t>
                      </a:r>
                      <a:r>
                        <a:rPr lang="en-US" sz="1400" b="0" baseline="0" dirty="0" smtClean="0">
                          <a:latin typeface="Arial" panose="020B0604020202020204" pitchFamily="34" charset="0"/>
                          <a:cs typeface="Arial" panose="020B0604020202020204" pitchFamily="34" charset="0"/>
                        </a:rPr>
                        <a:t> </a:t>
                      </a:r>
                      <a:r>
                        <a:rPr lang="en-US" sz="1400" b="0" dirty="0" smtClean="0">
                          <a:latin typeface="Arial" panose="020B0604020202020204" pitchFamily="34" charset="0"/>
                          <a:cs typeface="Arial" panose="020B0604020202020204" pitchFamily="34" charset="0"/>
                        </a:rPr>
                        <a:t>spelling, punctuation, grammar or</a:t>
                      </a:r>
                    </a:p>
                    <a:p>
                      <a:pPr algn="l">
                        <a:spcAft>
                          <a:spcPts val="300"/>
                        </a:spcAft>
                      </a:pPr>
                      <a:r>
                        <a:rPr lang="en-US" sz="1400" b="0" dirty="0" smtClean="0">
                          <a:latin typeface="Arial" panose="020B0604020202020204" pitchFamily="34" charset="0"/>
                          <a:cs typeface="Arial" panose="020B0604020202020204" pitchFamily="34" charset="0"/>
                        </a:rPr>
                        <a:t>sentence construction</a:t>
                      </a:r>
                      <a:endParaRPr lang="en-GB" sz="1400" b="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2009252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5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ext uri="{D42A27DB-BD31-4B8C-83A1-F6EECF244321}">
                <p14:modId xmlns:p14="http://schemas.microsoft.com/office/powerpoint/2010/main" val="1786084790"/>
              </p:ext>
            </p:extLst>
          </p:nvPr>
        </p:nvGraphicFramePr>
        <p:xfrm>
          <a:off x="323528" y="1124744"/>
          <a:ext cx="8424936" cy="4800600"/>
        </p:xfrm>
        <a:graphic>
          <a:graphicData uri="http://schemas.openxmlformats.org/drawingml/2006/table">
            <a:tbl>
              <a:tblPr firstRow="1" bandRow="1">
                <a:tableStyleId>{9D7B26C5-4107-4FEC-AEDC-1716B250A1EF}</a:tableStyleId>
              </a:tblPr>
              <a:tblGrid>
                <a:gridCol w="288032"/>
                <a:gridCol w="648072"/>
                <a:gridCol w="648072"/>
                <a:gridCol w="3888432"/>
                <a:gridCol w="1152128"/>
                <a:gridCol w="1800200"/>
              </a:tblGrid>
              <a:tr h="370840">
                <a:tc gridSpan="3">
                  <a:txBody>
                    <a:bodyPr/>
                    <a:lstStyle/>
                    <a:p>
                      <a:pPr algn="ctr"/>
                      <a:r>
                        <a:rPr lang="en-GB" sz="2400" dirty="0" smtClean="0">
                          <a:latin typeface="Arial" panose="020B0604020202020204" pitchFamily="34" charset="0"/>
                          <a:cs typeface="Arial" panose="020B0604020202020204" pitchFamily="34" charset="0"/>
                        </a:rPr>
                        <a:t>Question</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dirty="0" smtClean="0">
                          <a:latin typeface="Arial" panose="020B0604020202020204" pitchFamily="34" charset="0"/>
                          <a:cs typeface="Arial" panose="020B0604020202020204" pitchFamily="34" charset="0"/>
                        </a:rPr>
                        <a:t>Answer</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400" dirty="0" smtClean="0">
                          <a:latin typeface="Arial" panose="020B0604020202020204" pitchFamily="34" charset="0"/>
                          <a:cs typeface="Arial" panose="020B0604020202020204" pitchFamily="34" charset="0"/>
                        </a:rPr>
                        <a:t>Marks</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2400" dirty="0" smtClean="0">
                          <a:latin typeface="Arial" panose="020B0604020202020204" pitchFamily="34" charset="0"/>
                          <a:cs typeface="Arial" panose="020B0604020202020204" pitchFamily="34" charset="0"/>
                        </a:rPr>
                        <a:t>3</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2400" dirty="0" smtClean="0">
                          <a:latin typeface="Arial" panose="020B0604020202020204" pitchFamily="34" charset="0"/>
                          <a:cs typeface="Arial" panose="020B0604020202020204" pitchFamily="34" charset="0"/>
                        </a:rPr>
                        <a:t>(a)</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2400" dirty="0" smtClean="0">
                          <a:latin typeface="Arial" panose="020B0604020202020204" pitchFamily="34" charset="0"/>
                          <a:cs typeface="Arial" panose="020B0604020202020204" pitchFamily="34" charset="0"/>
                        </a:rPr>
                        <a:t>(ii</a:t>
                      </a:r>
                      <a:r>
                        <a:rPr lang="en-GB" sz="2400" dirty="0" smtClean="0">
                          <a:latin typeface="Arial" panose="020B0604020202020204" pitchFamily="34" charset="0"/>
                          <a:cs typeface="Arial" panose="020B0604020202020204" pitchFamily="34" charset="0"/>
                        </a:rPr>
                        <a:t>)</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300"/>
                        </a:spcAft>
                      </a:pPr>
                      <a:r>
                        <a:rPr lang="en-US" sz="2400" b="0" dirty="0" smtClean="0">
                          <a:latin typeface="Arial" panose="020B0604020202020204" pitchFamily="34" charset="0"/>
                          <a:cs typeface="Arial" panose="020B0604020202020204" pitchFamily="34" charset="0"/>
                        </a:rPr>
                        <a:t>Responses include:</a:t>
                      </a:r>
                    </a:p>
                    <a:p>
                      <a:pPr marL="534988" indent="-285750">
                        <a:spcAft>
                          <a:spcPts val="300"/>
                        </a:spcAft>
                        <a:buFont typeface="Arial" panose="020B0604020202020204" pitchFamily="34" charset="0"/>
                        <a:buChar char="•"/>
                      </a:pPr>
                      <a:r>
                        <a:rPr lang="en-US" sz="2400" b="0" dirty="0" smtClean="0">
                          <a:latin typeface="Arial" panose="020B0604020202020204" pitchFamily="34" charset="0"/>
                          <a:cs typeface="Arial" panose="020B0604020202020204" pitchFamily="34" charset="0"/>
                        </a:rPr>
                        <a:t>to enhance corporate image</a:t>
                      </a:r>
                    </a:p>
                    <a:p>
                      <a:pPr marL="534988" indent="-285750">
                        <a:spcAft>
                          <a:spcPts val="300"/>
                        </a:spcAft>
                        <a:buFont typeface="Arial" panose="020B0604020202020204" pitchFamily="34" charset="0"/>
                        <a:buChar char="•"/>
                      </a:pPr>
                      <a:r>
                        <a:rPr lang="en-US" sz="2400" b="0" dirty="0" smtClean="0">
                          <a:latin typeface="Arial" panose="020B0604020202020204" pitchFamily="34" charset="0"/>
                          <a:cs typeface="Arial" panose="020B0604020202020204" pitchFamily="34" charset="0"/>
                        </a:rPr>
                        <a:t>to protect reputation</a:t>
                      </a:r>
                    </a:p>
                    <a:p>
                      <a:pPr marL="534988" indent="-285750">
                        <a:spcAft>
                          <a:spcPts val="300"/>
                        </a:spcAft>
                        <a:buFont typeface="Arial" panose="020B0604020202020204" pitchFamily="34" charset="0"/>
                        <a:buChar char="•"/>
                      </a:pPr>
                      <a:r>
                        <a:rPr lang="en-US" sz="2400" b="0" dirty="0" smtClean="0">
                          <a:latin typeface="Arial" panose="020B0604020202020204" pitchFamily="34" charset="0"/>
                          <a:cs typeface="Arial" panose="020B0604020202020204" pitchFamily="34" charset="0"/>
                        </a:rPr>
                        <a:t>to look professionalism</a:t>
                      </a:r>
                    </a:p>
                    <a:p>
                      <a:pPr marL="534988" indent="-285750">
                        <a:spcAft>
                          <a:spcPts val="300"/>
                        </a:spcAft>
                        <a:buFont typeface="Arial" panose="020B0604020202020204" pitchFamily="34" charset="0"/>
                        <a:buChar char="•"/>
                      </a:pPr>
                      <a:r>
                        <a:rPr lang="en-US" sz="2400" b="0" dirty="0" smtClean="0">
                          <a:latin typeface="Arial" panose="020B0604020202020204" pitchFamily="34" charset="0"/>
                          <a:cs typeface="Arial" panose="020B0604020202020204" pitchFamily="34" charset="0"/>
                        </a:rPr>
                        <a:t>to avoid giving incorrect details</a:t>
                      </a:r>
                    </a:p>
                    <a:p>
                      <a:pPr marL="534988" indent="-285750">
                        <a:spcAft>
                          <a:spcPts val="300"/>
                        </a:spcAft>
                        <a:buFont typeface="Arial" panose="020B0604020202020204" pitchFamily="34" charset="0"/>
                        <a:buChar char="•"/>
                      </a:pPr>
                      <a:r>
                        <a:rPr lang="en-US" sz="2400" b="0" dirty="0" smtClean="0">
                          <a:latin typeface="Arial" panose="020B0604020202020204" pitchFamily="34" charset="0"/>
                          <a:cs typeface="Arial" panose="020B0604020202020204" pitchFamily="34" charset="0"/>
                        </a:rPr>
                        <a:t>to avoid causing offence</a:t>
                      </a:r>
                    </a:p>
                    <a:p>
                      <a:pPr marL="534988" indent="-285750">
                        <a:spcAft>
                          <a:spcPts val="300"/>
                        </a:spcAft>
                        <a:buFont typeface="Arial" panose="020B0604020202020204" pitchFamily="34" charset="0"/>
                        <a:buChar char="•"/>
                      </a:pPr>
                      <a:r>
                        <a:rPr lang="en-US" sz="2400" b="0" dirty="0" smtClean="0">
                          <a:latin typeface="Arial" panose="020B0604020202020204" pitchFamily="34" charset="0"/>
                          <a:cs typeface="Arial" panose="020B0604020202020204" pitchFamily="34" charset="0"/>
                        </a:rPr>
                        <a:t>to ensure it is delivered to the correct address.</a:t>
                      </a:r>
                      <a:endParaRPr lang="en-GB" sz="2400" b="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2400" dirty="0" smtClean="0">
                          <a:latin typeface="Arial" panose="020B0604020202020204" pitchFamily="34" charset="0"/>
                          <a:cs typeface="Arial" panose="020B0604020202020204" pitchFamily="34" charset="0"/>
                        </a:rPr>
                        <a:t>2</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300"/>
                        </a:spcAft>
                      </a:pPr>
                      <a:r>
                        <a:rPr lang="en-US" sz="2400" b="0" dirty="0" smtClean="0">
                          <a:latin typeface="Arial" panose="020B0604020202020204" pitchFamily="34" charset="0"/>
                          <a:cs typeface="Arial" panose="020B0604020202020204" pitchFamily="34" charset="0"/>
                        </a:rPr>
                        <a:t>One mark for each correct identification</a:t>
                      </a:r>
                    </a:p>
                    <a:p>
                      <a:pPr algn="l">
                        <a:spcAft>
                          <a:spcPts val="300"/>
                        </a:spcAft>
                      </a:pPr>
                      <a:r>
                        <a:rPr lang="en-US" sz="2400" b="0" dirty="0" smtClean="0">
                          <a:latin typeface="Arial" panose="020B0604020202020204" pitchFamily="34" charset="0"/>
                          <a:cs typeface="Arial" panose="020B0604020202020204" pitchFamily="34" charset="0"/>
                        </a:rPr>
                        <a:t>up to a maximum of two identifications.</a:t>
                      </a:r>
                      <a:endParaRPr lang="en-GB" sz="2400" b="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5427137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3046988"/>
          </a:xfrm>
          <a:prstGeom prst="rect">
            <a:avLst/>
          </a:prstGeom>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wrap="square">
            <a:spAutoFit/>
          </a:bodyPr>
          <a:lstStyle/>
          <a:p>
            <a:pPr marL="450850" indent="-450850">
              <a:spcAft>
                <a:spcPts val="600"/>
              </a:spcAft>
              <a:buClr>
                <a:srgbClr val="00B050"/>
              </a:buClr>
              <a:buFont typeface="Wingdings 3" panose="05040102010807070707" pitchFamily="18" charset="2"/>
              <a:buChar char=""/>
            </a:pPr>
            <a:r>
              <a:rPr lang="en-US" sz="3200" dirty="0"/>
              <a:t>Each learning outcome in this unit has been given a percentage weighting. This reflects the size and demand of the content you need to cover and </a:t>
            </a:r>
            <a:r>
              <a:rPr lang="en-US" sz="3200" dirty="0" smtClean="0"/>
              <a:t>its contribution </a:t>
            </a:r>
            <a:r>
              <a:rPr lang="en-US" sz="3200" dirty="0"/>
              <a:t>to the overall understanding of this unit. See table below:</a:t>
            </a:r>
          </a:p>
        </p:txBody>
      </p:sp>
      <p:sp>
        <p:nvSpPr>
          <p:cNvPr id="14" name="Title 2"/>
          <p:cNvSpPr>
            <a:spLocks noGrp="1"/>
          </p:cNvSpPr>
          <p:nvPr>
            <p:ph type="title"/>
          </p:nvPr>
        </p:nvSpPr>
        <p:spPr>
          <a:xfrm>
            <a:off x="70266" y="72008"/>
            <a:ext cx="8859452" cy="548680"/>
          </a:xfrm>
        </p:spPr>
        <p:txBody>
          <a:bodyPr>
            <a:noAutofit/>
          </a:bodyPr>
          <a:lstStyle/>
          <a:p>
            <a:r>
              <a:rPr lang="en-US" sz="3600" dirty="0" smtClean="0"/>
              <a:t>Unit 01 – Learning Outcome (LO) Weightings</a:t>
            </a:r>
            <a:endParaRPr lang="en-US" sz="3600" dirty="0"/>
          </a:p>
        </p:txBody>
      </p:sp>
      <p:graphicFrame>
        <p:nvGraphicFramePr>
          <p:cNvPr id="3" name="Table 2"/>
          <p:cNvGraphicFramePr>
            <a:graphicFrameLocks noGrp="1"/>
          </p:cNvGraphicFramePr>
          <p:nvPr>
            <p:extLst/>
          </p:nvPr>
        </p:nvGraphicFramePr>
        <p:xfrm>
          <a:off x="467544" y="4509120"/>
          <a:ext cx="8136904" cy="1997551"/>
        </p:xfrm>
        <a:graphic>
          <a:graphicData uri="http://schemas.openxmlformats.org/drawingml/2006/table">
            <a:tbl>
              <a:tblPr firstRow="1" bandRow="1">
                <a:tableStyleId>{3B4B98B0-60AC-42C2-AFA5-B58CD77FA1E5}</a:tableStyleId>
              </a:tblPr>
              <a:tblGrid>
                <a:gridCol w="4068452"/>
                <a:gridCol w="4068452"/>
              </a:tblGrid>
              <a:tr h="412591">
                <a:tc>
                  <a:txBody>
                    <a:bodyPr/>
                    <a:lstStyle/>
                    <a:p>
                      <a:pPr algn="ctr"/>
                      <a:r>
                        <a:rPr lang="en-GB" sz="2000" b="1" dirty="0" smtClean="0">
                          <a:solidFill>
                            <a:srgbClr val="000000"/>
                          </a:solidFill>
                          <a:latin typeface="Arial" panose="020B0604020202020204" pitchFamily="34" charset="0"/>
                        </a:rPr>
                        <a:t>LO1 </a:t>
                      </a:r>
                      <a:endParaRPr lang="en-GB" sz="2000" dirty="0" smtClean="0">
                        <a:solidFill>
                          <a:srgbClr val="000000"/>
                        </a:solidFill>
                        <a:latin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solidFill>
                            <a:srgbClr val="000000"/>
                          </a:solidFill>
                          <a:latin typeface="Arial" panose="020B0604020202020204" pitchFamily="34" charset="0"/>
                        </a:rPr>
                        <a:t>8-25% </a:t>
                      </a:r>
                      <a:endParaRPr lang="en-GB"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rgbClr val="000000"/>
                          </a:solidFill>
                          <a:latin typeface="Arial" panose="020B0604020202020204" pitchFamily="34" charset="0"/>
                        </a:rPr>
                        <a:t>LO2</a:t>
                      </a:r>
                      <a:endParaRPr lang="en-GB"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rPr>
                        <a:t>8-25%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rgbClr val="000000"/>
                          </a:solidFill>
                          <a:latin typeface="Arial" panose="020B0604020202020204" pitchFamily="34" charset="0"/>
                        </a:rPr>
                        <a:t>LO3</a:t>
                      </a:r>
                      <a:endParaRPr lang="en-GB" sz="2000" dirty="0" smtClean="0">
                        <a:solidFill>
                          <a:srgbClr val="000000"/>
                        </a:solidFill>
                        <a:latin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solidFill>
                            <a:srgbClr val="000000"/>
                          </a:solidFill>
                          <a:latin typeface="Arial" panose="020B0604020202020204" pitchFamily="34" charset="0"/>
                        </a:rPr>
                        <a:t>8-25%</a:t>
                      </a:r>
                      <a:endParaRPr lang="en-GB"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000" b="1" dirty="0" smtClean="0">
                          <a:solidFill>
                            <a:srgbClr val="000000"/>
                          </a:solidFill>
                          <a:latin typeface="Arial" panose="020B0604020202020204" pitchFamily="34" charset="0"/>
                        </a:rPr>
                        <a:t>LO4</a:t>
                      </a:r>
                      <a:endParaRPr lang="en-GB"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dirty="0" smtClean="0">
                          <a:solidFill>
                            <a:srgbClr val="000000"/>
                          </a:solidFill>
                          <a:latin typeface="Arial" panose="020B0604020202020204" pitchFamily="34" charset="0"/>
                        </a:rPr>
                        <a:t>10-34%</a:t>
                      </a:r>
                      <a:endParaRPr lang="en-GB"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smtClean="0">
                          <a:solidFill>
                            <a:srgbClr val="000000"/>
                          </a:solidFill>
                          <a:latin typeface="Arial" panose="020B0604020202020204" pitchFamily="34" charset="0"/>
                        </a:rPr>
                        <a:t>LO5</a:t>
                      </a:r>
                      <a:endParaRPr lang="en-GB"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rPr>
                        <a:t>10-34%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94294828"/>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01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297595442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543284033"/>
              </p:ext>
            </p:extLst>
          </p:nvPr>
        </p:nvGraphicFramePr>
        <p:xfrm>
          <a:off x="7164288" y="1052736"/>
          <a:ext cx="1656184" cy="5616624"/>
        </p:xfrm>
        <a:graphic>
          <a:graphicData uri="http://schemas.openxmlformats.org/drawingml/2006/table">
            <a:tbl>
              <a:tblPr firstRow="1" firstCol="1" lastRow="1" lastCol="1" bandRow="1" bandCol="1">
                <a:tableStyleId>{2D5ABB26-0587-4C30-8999-92F81FD0307C}</a:tableStyleId>
              </a:tblPr>
              <a:tblGrid>
                <a:gridCol w="1656184"/>
              </a:tblGrid>
              <a:tr h="365616">
                <a:tc>
                  <a:txBody>
                    <a:bodyPr/>
                    <a:lstStyle/>
                    <a:p>
                      <a:pPr>
                        <a:spcAft>
                          <a:spcPts val="0"/>
                        </a:spcAft>
                      </a:pPr>
                      <a:endParaRPr lang="en-GB" sz="141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51008">
                <a:tc>
                  <a:txBody>
                    <a:bodyPr/>
                    <a:lstStyle/>
                    <a:p>
                      <a:pPr marL="177800" indent="-177800" algn="l">
                        <a:spcAft>
                          <a:spcPts val="600"/>
                        </a:spcAft>
                        <a:buFontTx/>
                        <a:buBlip>
                          <a:blip r:embed="rId3"/>
                        </a:buBlip>
                      </a:pPr>
                      <a:r>
                        <a:rPr lang="en-GB" sz="1410" baseline="0" dirty="0" smtClean="0">
                          <a:solidFill>
                            <a:srgbClr val="FF0000"/>
                          </a:solidFill>
                          <a:effectLst/>
                          <a:latin typeface="Arial" pitchFamily="34" charset="0"/>
                          <a:ea typeface="Times New Roman"/>
                          <a:cs typeface="Arial" pitchFamily="34" charset="0"/>
                        </a:rPr>
                        <a:t>Are these PowerPoints too long or too short. Should there be more images.</a:t>
                      </a:r>
                    </a:p>
                    <a:p>
                      <a:pPr marL="177800" indent="-177800" algn="l">
                        <a:spcAft>
                          <a:spcPts val="600"/>
                        </a:spcAft>
                        <a:buFontTx/>
                        <a:buBlip>
                          <a:blip r:embed="rId3"/>
                        </a:buBlip>
                      </a:pPr>
                      <a:r>
                        <a:rPr lang="en-GB" sz="1410" baseline="0" dirty="0" smtClean="0">
                          <a:solidFill>
                            <a:schemeClr val="tx1"/>
                          </a:solidFill>
                          <a:effectLst/>
                          <a:latin typeface="Arial" pitchFamily="34" charset="0"/>
                          <a:ea typeface="Times New Roman"/>
                          <a:cs typeface="Arial" pitchFamily="34" charset="0"/>
                        </a:rPr>
                        <a:t>What would you do to make these presentations more interesting or more appealing.</a:t>
                      </a:r>
                    </a:p>
                    <a:p>
                      <a:pPr marL="177800" indent="-177800" algn="l">
                        <a:spcAft>
                          <a:spcPts val="600"/>
                        </a:spcAft>
                        <a:buFontTx/>
                        <a:buBlip>
                          <a:blip r:embed="rId3"/>
                        </a:buBlip>
                      </a:pPr>
                      <a:r>
                        <a:rPr lang="en-GB" sz="1410" baseline="0" dirty="0" smtClean="0">
                          <a:solidFill>
                            <a:srgbClr val="FF0000"/>
                          </a:solidFill>
                          <a:effectLst/>
                          <a:latin typeface="Arial" pitchFamily="34" charset="0"/>
                          <a:ea typeface="Times New Roman"/>
                          <a:cs typeface="Arial" pitchFamily="34" charset="0"/>
                        </a:rPr>
                        <a:t>Would watching a video of me presenting this be better for you to understand the materials.</a:t>
                      </a:r>
                    </a:p>
                    <a:p>
                      <a:pPr marL="177800" indent="-177800" algn="l">
                        <a:spcAft>
                          <a:spcPts val="600"/>
                        </a:spcAft>
                        <a:buFontTx/>
                        <a:buBlip>
                          <a:blip r:embed="rId3"/>
                        </a:buBlip>
                      </a:pPr>
                      <a:r>
                        <a:rPr lang="en-GB" sz="1410" baseline="0" dirty="0" smtClean="0">
                          <a:solidFill>
                            <a:schemeClr val="tx1"/>
                          </a:solidFill>
                          <a:effectLst/>
                          <a:latin typeface="Arial" pitchFamily="34" charset="0"/>
                          <a:ea typeface="Times New Roman"/>
                          <a:cs typeface="Arial" pitchFamily="34" charset="0"/>
                        </a:rPr>
                        <a:t>Do we respond differently to different teacher’s voices.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786199"/>
          </a:xfrm>
          <a:prstGeom prst="rect">
            <a:avLst/>
          </a:prstGeom>
        </p:spPr>
        <p:txBody>
          <a:bodyPr wrap="square">
            <a:spAutoFit/>
          </a:bodyPr>
          <a:lstStyle/>
          <a:p>
            <a:pPr marL="342900" indent="-342900">
              <a:spcAft>
                <a:spcPts val="600"/>
              </a:spcAft>
              <a:buClr>
                <a:srgbClr val="00B050"/>
              </a:buClr>
              <a:buFont typeface="Wingdings 3" panose="05040102010807070707" pitchFamily="18" charset="2"/>
              <a:buChar char=""/>
            </a:pPr>
            <a:r>
              <a:rPr lang="en-US" dirty="0" smtClean="0"/>
              <a:t>The first rule of presenting business documents is to keep them professional, then keep them clear, then make them appropriate. Appropriateness means getting them right for the purpose and audience. Examples of this include:</a:t>
            </a:r>
            <a:endParaRPr lang="en-US" dirty="0"/>
          </a:p>
          <a:p>
            <a:pPr marL="720725" lvl="1" indent="-342900">
              <a:spcAft>
                <a:spcPts val="600"/>
              </a:spcAft>
              <a:buClr>
                <a:srgbClr val="00B050"/>
              </a:buClr>
              <a:buFont typeface="Wingdings 3" panose="05040102010807070707" pitchFamily="18" charset="2"/>
              <a:buChar char=""/>
            </a:pPr>
            <a:r>
              <a:rPr lang="en-US" b="1" dirty="0" smtClean="0"/>
              <a:t>Audience </a:t>
            </a:r>
            <a:r>
              <a:rPr lang="en-US" b="1" dirty="0"/>
              <a:t>(e.g. internal, external; specialist</a:t>
            </a:r>
            <a:r>
              <a:rPr lang="en-US" b="1" dirty="0" smtClean="0"/>
              <a:t>) </a:t>
            </a:r>
            <a:r>
              <a:rPr lang="en-US" dirty="0" smtClean="0"/>
              <a:t>– We present documents differently to an internal audience, we do not need the letter headings, we can be a little more informal. External ones comply with standard conventions, fully justified text for formal and left justified for informal. When it is a specialist document, we spend more time on it, the audience will feel it is more important and use it  ore often. </a:t>
            </a:r>
            <a:endParaRPr lang="en-US" dirty="0"/>
          </a:p>
          <a:p>
            <a:pPr marL="720725" lvl="1" indent="-342900">
              <a:spcAft>
                <a:spcPts val="600"/>
              </a:spcAft>
              <a:buClr>
                <a:srgbClr val="00B050"/>
              </a:buClr>
              <a:buFont typeface="Wingdings 3" panose="05040102010807070707" pitchFamily="18" charset="2"/>
              <a:buChar char=""/>
            </a:pPr>
            <a:r>
              <a:rPr lang="en-US" b="1" dirty="0" smtClean="0"/>
              <a:t>Purpose </a:t>
            </a:r>
            <a:r>
              <a:rPr lang="en-US" b="1" dirty="0"/>
              <a:t>(e.g. to inform, to persuade, to thank, </a:t>
            </a:r>
            <a:r>
              <a:rPr lang="en-US" b="1" dirty="0" smtClean="0"/>
              <a:t>to deal </a:t>
            </a:r>
            <a:r>
              <a:rPr lang="en-US" b="1" dirty="0"/>
              <a:t>with a complaint</a:t>
            </a:r>
            <a:r>
              <a:rPr lang="en-US" b="1" dirty="0" smtClean="0"/>
              <a:t>) </a:t>
            </a:r>
            <a:r>
              <a:rPr lang="en-US" dirty="0" smtClean="0"/>
              <a:t>– Letters sent to inform are broken down into three stages, why we are sending this letter, what we need to do and how you need to respond. Documents designed to persuade tend to be more colourful, more psychological, documents designed to thank tend to be more gracious and informal, the opposite of letters or responses to complaints.</a:t>
            </a:r>
            <a:endParaRPr lang="en-US"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5.1 – Business Document Design Characteristics</a:t>
            </a:r>
            <a:endParaRPr lang="en-US" sz="3200" dirty="0"/>
          </a:p>
        </p:txBody>
      </p:sp>
    </p:spTree>
    <p:extLst>
      <p:ext uri="{BB962C8B-B14F-4D97-AF65-F5344CB8AC3E}">
        <p14:creationId xmlns:p14="http://schemas.microsoft.com/office/powerpoint/2010/main" val="401947639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543284033"/>
              </p:ext>
            </p:extLst>
          </p:nvPr>
        </p:nvGraphicFramePr>
        <p:xfrm>
          <a:off x="7164288" y="1052736"/>
          <a:ext cx="1656184" cy="5616624"/>
        </p:xfrm>
        <a:graphic>
          <a:graphicData uri="http://schemas.openxmlformats.org/drawingml/2006/table">
            <a:tbl>
              <a:tblPr firstRow="1" firstCol="1" lastRow="1" lastCol="1" bandRow="1" bandCol="1">
                <a:tableStyleId>{2D5ABB26-0587-4C30-8999-92F81FD0307C}</a:tableStyleId>
              </a:tblPr>
              <a:tblGrid>
                <a:gridCol w="1656184"/>
              </a:tblGrid>
              <a:tr h="365616">
                <a:tc>
                  <a:txBody>
                    <a:bodyPr/>
                    <a:lstStyle/>
                    <a:p>
                      <a:pPr>
                        <a:spcAft>
                          <a:spcPts val="0"/>
                        </a:spcAft>
                      </a:pPr>
                      <a:endParaRPr lang="en-GB" sz="141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51008">
                <a:tc>
                  <a:txBody>
                    <a:bodyPr/>
                    <a:lstStyle/>
                    <a:p>
                      <a:pPr marL="177800" indent="-177800" algn="l">
                        <a:spcAft>
                          <a:spcPts val="600"/>
                        </a:spcAft>
                        <a:buFontTx/>
                        <a:buBlip>
                          <a:blip r:embed="rId3"/>
                        </a:buBlip>
                      </a:pPr>
                      <a:r>
                        <a:rPr lang="en-GB" sz="1410" baseline="0" dirty="0" smtClean="0">
                          <a:solidFill>
                            <a:srgbClr val="FF0000"/>
                          </a:solidFill>
                          <a:effectLst/>
                          <a:latin typeface="Arial" pitchFamily="34" charset="0"/>
                          <a:ea typeface="Times New Roman"/>
                          <a:cs typeface="Arial" pitchFamily="34" charset="0"/>
                        </a:rPr>
                        <a:t>Are these PowerPoints too long or too short. Should there be more images.</a:t>
                      </a:r>
                    </a:p>
                    <a:p>
                      <a:pPr marL="177800" indent="-177800" algn="l">
                        <a:spcAft>
                          <a:spcPts val="600"/>
                        </a:spcAft>
                        <a:buFontTx/>
                        <a:buBlip>
                          <a:blip r:embed="rId3"/>
                        </a:buBlip>
                      </a:pPr>
                      <a:r>
                        <a:rPr lang="en-GB" sz="1410" baseline="0" dirty="0" smtClean="0">
                          <a:solidFill>
                            <a:schemeClr val="tx1"/>
                          </a:solidFill>
                          <a:effectLst/>
                          <a:latin typeface="Arial" pitchFamily="34" charset="0"/>
                          <a:ea typeface="Times New Roman"/>
                          <a:cs typeface="Arial" pitchFamily="34" charset="0"/>
                        </a:rPr>
                        <a:t>What would you do to make these presentations more interesting or more appealing.</a:t>
                      </a:r>
                    </a:p>
                    <a:p>
                      <a:pPr marL="177800" indent="-177800" algn="l">
                        <a:spcAft>
                          <a:spcPts val="600"/>
                        </a:spcAft>
                        <a:buFontTx/>
                        <a:buBlip>
                          <a:blip r:embed="rId3"/>
                        </a:buBlip>
                      </a:pPr>
                      <a:r>
                        <a:rPr lang="en-GB" sz="1410" baseline="0" dirty="0" smtClean="0">
                          <a:solidFill>
                            <a:srgbClr val="FF0000"/>
                          </a:solidFill>
                          <a:effectLst/>
                          <a:latin typeface="Arial" pitchFamily="34" charset="0"/>
                          <a:ea typeface="Times New Roman"/>
                          <a:cs typeface="Arial" pitchFamily="34" charset="0"/>
                        </a:rPr>
                        <a:t>Would watching a video of me presenting this be better for you to understand the materials.</a:t>
                      </a:r>
                    </a:p>
                    <a:p>
                      <a:pPr marL="177800" indent="-177800" algn="l">
                        <a:spcAft>
                          <a:spcPts val="600"/>
                        </a:spcAft>
                        <a:buFontTx/>
                        <a:buBlip>
                          <a:blip r:embed="rId3"/>
                        </a:buBlip>
                      </a:pPr>
                      <a:r>
                        <a:rPr lang="en-GB" sz="1410" baseline="0" dirty="0" smtClean="0">
                          <a:solidFill>
                            <a:schemeClr val="tx1"/>
                          </a:solidFill>
                          <a:effectLst/>
                          <a:latin typeface="Arial" pitchFamily="34" charset="0"/>
                          <a:ea typeface="Times New Roman"/>
                          <a:cs typeface="Arial" pitchFamily="34" charset="0"/>
                        </a:rPr>
                        <a:t>Do we respond differently to different teacher’s voices.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5478423"/>
          </a:xfrm>
          <a:prstGeom prst="rect">
            <a:avLst/>
          </a:prstGeom>
        </p:spPr>
        <p:txBody>
          <a:bodyPr wrap="square">
            <a:spAutoFit/>
          </a:bodyPr>
          <a:lstStyle/>
          <a:p>
            <a:pPr marL="360363" lvl="1" indent="-342900">
              <a:spcAft>
                <a:spcPts val="600"/>
              </a:spcAft>
              <a:buClr>
                <a:srgbClr val="00B050"/>
              </a:buClr>
              <a:buFont typeface="Wingdings 3" panose="05040102010807070707" pitchFamily="18" charset="2"/>
              <a:buChar char=""/>
            </a:pPr>
            <a:r>
              <a:rPr lang="en-US" sz="2000" b="1" dirty="0" smtClean="0"/>
              <a:t>Business </a:t>
            </a:r>
            <a:r>
              <a:rPr lang="en-US" sz="2000" b="1" dirty="0"/>
              <a:t>function </a:t>
            </a:r>
            <a:r>
              <a:rPr lang="en-US" sz="2000" dirty="0"/>
              <a:t>(e.g. Marketing, </a:t>
            </a:r>
            <a:r>
              <a:rPr lang="en-US" sz="2000" dirty="0" smtClean="0"/>
              <a:t>Human Resources) -  </a:t>
            </a:r>
            <a:r>
              <a:rPr lang="en-US" sz="2000" dirty="0"/>
              <a:t>Documents created by the Marketing Department tend to be more persuasive or </a:t>
            </a:r>
            <a:r>
              <a:rPr lang="en-US" sz="2000" dirty="0" smtClean="0"/>
              <a:t>intended to be informative such as advertising. Documents created by the Human resources department tend to be more specific, aimed at individuals or as a standard for a small group of staff to read.</a:t>
            </a:r>
            <a:endParaRPr lang="en-US" sz="2000" dirty="0"/>
          </a:p>
          <a:p>
            <a:pPr marL="360363" lvl="1" indent="-342900">
              <a:spcAft>
                <a:spcPts val="600"/>
              </a:spcAft>
              <a:buClr>
                <a:srgbClr val="00B050"/>
              </a:buClr>
              <a:buFont typeface="Wingdings 3" panose="05040102010807070707" pitchFamily="18" charset="2"/>
              <a:buChar char=""/>
            </a:pPr>
            <a:r>
              <a:rPr lang="en-US" sz="2000" b="1" dirty="0" smtClean="0"/>
              <a:t>Content</a:t>
            </a:r>
            <a:r>
              <a:rPr lang="en-US" sz="2000" dirty="0" smtClean="0"/>
              <a:t> </a:t>
            </a:r>
            <a:r>
              <a:rPr lang="en-US" sz="2000" dirty="0"/>
              <a:t>(e.g. complexity, numerical, graphical</a:t>
            </a:r>
            <a:r>
              <a:rPr lang="en-US" sz="2000" dirty="0" smtClean="0"/>
              <a:t>) – The content of the documents needs to take into consideration the message, does there need to be images and charts, tables, tabular information, what will the audience best understand from this. </a:t>
            </a:r>
          </a:p>
          <a:p>
            <a:pPr marL="360363" lvl="1" indent="-342900">
              <a:spcAft>
                <a:spcPts val="600"/>
              </a:spcAft>
              <a:buClr>
                <a:srgbClr val="00B050"/>
              </a:buClr>
              <a:buFont typeface="Wingdings 3" panose="05040102010807070707" pitchFamily="18" charset="2"/>
              <a:buChar char=""/>
            </a:pPr>
            <a:r>
              <a:rPr lang="en-US" sz="2000" dirty="0" smtClean="0"/>
              <a:t>For example look at the text on the right, answer the questions honestly. Teachers consider in their preparation of materials what is the most appropriate content level, paragraph size, bullet point numbers etc. We do not always get it right.</a:t>
            </a:r>
            <a:endParaRPr lang="en-US" sz="200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5.1 – Business Document Design Characteristics</a:t>
            </a:r>
            <a:endParaRPr lang="en-US" sz="3200" dirty="0"/>
          </a:p>
        </p:txBody>
      </p:sp>
    </p:spTree>
    <p:extLst>
      <p:ext uri="{BB962C8B-B14F-4D97-AF65-F5344CB8AC3E}">
        <p14:creationId xmlns:p14="http://schemas.microsoft.com/office/powerpoint/2010/main" val="30069393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50810</TotalTime>
  <Words>5804</Words>
  <Application>Microsoft Office PowerPoint</Application>
  <PresentationFormat>On-screen Show (4:3)</PresentationFormat>
  <Paragraphs>507</Paragraphs>
  <Slides>34</Slides>
  <Notes>34</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Arial</vt:lpstr>
      <vt:lpstr>Calibri</vt:lpstr>
      <vt:lpstr>Lucida Sans Unicode</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01 – Learning Outcome (LO) Weightings</vt:lpstr>
      <vt:lpstr>Unit 01 – Learning Outcome (LO) Weightings</vt:lpstr>
      <vt:lpstr>5.1 – Business Document Design Characteristics</vt:lpstr>
      <vt:lpstr>5.1 – Business Document Design Characteristics</vt:lpstr>
      <vt:lpstr>5.1 – Business Document Design Characteristics</vt:lpstr>
      <vt:lpstr>5.1 – Business Document Design Characteristics</vt:lpstr>
      <vt:lpstr>5.1 – Business Document Design Characteristics</vt:lpstr>
      <vt:lpstr>5.2 – Impact of Characteristics on Resources</vt:lpstr>
      <vt:lpstr>5.2 – Impact of Characteristics on Resources</vt:lpstr>
      <vt:lpstr>5.2 – Impact of Characteristics on Resources</vt:lpstr>
      <vt:lpstr>5.3 – How and When to Use Communications</vt:lpstr>
      <vt:lpstr>5.3 – How and When to Use Communications</vt:lpstr>
      <vt:lpstr>5.3 – How and When to Use Communications</vt:lpstr>
      <vt:lpstr>5.3 – How and When to Use Communications</vt:lpstr>
      <vt:lpstr>5.3 – How and When to Use Communications</vt:lpstr>
      <vt:lpstr>5.3 – How and When to Use Communications</vt:lpstr>
      <vt:lpstr>5.3 – How and When to Use Communications</vt:lpstr>
      <vt:lpstr>5.3 – How and When to Use Communications</vt:lpstr>
      <vt:lpstr>5.3 – How and When to Use Communications</vt:lpstr>
      <vt:lpstr>5.3 – How and When to Use Communications</vt:lpstr>
      <vt:lpstr>5.3 – How and When to Use Communications</vt:lpstr>
      <vt:lpstr>5.3 – How and When to Use Communications</vt:lpstr>
      <vt:lpstr>5.4 – Reviewing Business Communications</vt:lpstr>
      <vt:lpstr>5.4 – Reviewing Business Communications</vt:lpstr>
      <vt:lpstr>5 – Examination Questions – June 2016</vt:lpstr>
      <vt:lpstr>5 – Examination Questions – June 2016</vt:lpstr>
      <vt:lpstr>5 – Examination Questions – June 2016</vt:lpstr>
      <vt:lpstr>5 – Exam Questions – 2016 – Markscheme Answers</vt:lpstr>
      <vt:lpstr>5 – Exam Questions – 2016 – Markscheme Answers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02 - LO1 - Cambridge Technicals</dc:title>
  <dc:subject>eBusiness</dc:subject>
  <dc:creator>Enderoth</dc:creator>
  <cp:lastModifiedBy>Stephen Rafferty</cp:lastModifiedBy>
  <cp:revision>1630</cp:revision>
  <cp:lastPrinted>2014-01-22T18:25:48Z</cp:lastPrinted>
  <dcterms:created xsi:type="dcterms:W3CDTF">2008-03-12T11:01:44Z</dcterms:created>
  <dcterms:modified xsi:type="dcterms:W3CDTF">2017-07-02T18:58:51Z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